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12191695" cy="6858000"/>
  <p:notesSz cx="6858000" cy="12191695"/>
  <p:embeddedFontLst>
    <p:embeddedFont>
      <p:font typeface="Lato Thin"/>
      <p:regular r:id="rId201314"/>
    </p:embeddedFont>
    <p:embeddedFont>
      <p:font typeface="Lato Light"/>
      <p:regular r:id="rId201315"/>
    </p:embeddedFont>
    <p:embeddedFont>
      <p:font typeface="Lato"/>
      <p:regular r:id="rId201316"/>
    </p:embeddedFont>
    <p:embeddedFont>
      <p:font typeface="Lato Bold"/>
      <p:regular r:id="rId201317"/>
    </p:embeddedFont>
    <p:embeddedFont>
      <p:font typeface="Lato Black"/>
      <p:regular r:id="rId201318"/>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2-1.png"/><Relationship Id="rId3"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1" Type="http://schemas.openxmlformats.org/officeDocument/2006/relationships/image" Target="../media/image-1003-1.png"/><Relationship Id="rId2" Type="http://schemas.openxmlformats.org/officeDocument/2006/relationships/image" Target="../media/image-1003-2.png"/><Relationship Id="rId4"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DDD6CC"/>
          </a:solidFill>
          <a:ln/>
        </p:spPr>
      </p:sp>
      <p:sp>
        <p:nvSpPr>
          <p:cNvPr id="3" name="Shape 1"/>
          <p:cNvSpPr/>
          <p:nvPr/>
        </p:nvSpPr>
        <p:spPr>
          <a:xfrm>
            <a:off x="0" y="0"/>
            <a:ext cx="12191695" cy="6858000"/>
          </a:xfrm>
          <a:prstGeom prst="rect">
            <a:avLst/>
          </a:prstGeom>
          <a:solidFill>
            <a:srgbClr val="EFECE6"/>
          </a:solidFill>
          <a:ln/>
        </p:spPr>
      </p:sp>
      <p:pic>
        <p:nvPicPr>
          <p:cNvPr id="4" name="Image 0" descr="preencoded.png">
            <a:hlinkClick r:id="rId2" tooltip=""/>
          </p:cNvPr>
          <p:cNvPicPr>
            <a:picLocks noChangeAspect="1"/>
          </p:cNvPicPr>
          <p:nvPr/>
        </p:nvPicPr>
        <p:blipFill>
          <a:blip r:embed="rId1"/>
          <a:stretch>
            <a:fillRect/>
          </a:stretch>
        </p:blipFill>
        <p:spPr>
          <a:xfrm>
            <a:off x="11076875" y="6558991"/>
            <a:ext cx="1071843" cy="256032"/>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master 2">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DDD6CC"/>
          </a:solidFill>
          <a:ln/>
        </p:spPr>
      </p:sp>
      <p:sp>
        <p:nvSpPr>
          <p:cNvPr id="3" name="Shape 1"/>
          <p:cNvSpPr/>
          <p:nvPr/>
        </p:nvSpPr>
        <p:spPr>
          <a:xfrm>
            <a:off x="0" y="0"/>
            <a:ext cx="12191695" cy="6858000"/>
          </a:xfrm>
          <a:prstGeom prst="rect">
            <a:avLst/>
          </a:prstGeom>
          <a:solidFill>
            <a:srgbClr val="EFECE6"/>
          </a:solidFill>
          <a:ln/>
        </p:spPr>
      </p:sp>
      <p:pic>
        <p:nvPicPr>
          <p:cNvPr id="4"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5" name="Shape 2"/>
          <p:cNvSpPr/>
          <p:nvPr/>
        </p:nvSpPr>
        <p:spPr>
          <a:xfrm>
            <a:off x="0" y="0"/>
            <a:ext cx="12191695" cy="6858000"/>
          </a:xfrm>
          <a:prstGeom prst="rect">
            <a:avLst/>
          </a:prstGeom>
          <a:solidFill>
            <a:srgbClr val="EFECE6">
              <a:alpha val="85000"/>
            </a:srgbClr>
          </a:solidFill>
          <a:ln/>
        </p:spPr>
      </p:sp>
      <p:pic>
        <p:nvPicPr>
          <p:cNvPr id="6" name="Image 1" descr="preencoded.png">
            <a:hlinkClick r:id="rId3" tooltip=""/>
          </p:cNvPr>
          <p:cNvPicPr>
            <a:picLocks noChangeAspect="1"/>
          </p:cNvPicPr>
          <p:nvPr/>
        </p:nvPicPr>
        <p:blipFill>
          <a:blip r:embed="rId2"/>
          <a:stretch>
            <a:fillRect/>
          </a:stretch>
        </p:blipFill>
        <p:spPr>
          <a:xfrm>
            <a:off x="11076875" y="6558991"/>
            <a:ext cx="1071843" cy="25603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svg"/><Relationship Id="rId3" Type="http://schemas.openxmlformats.org/officeDocument/2006/relationships/image" Target="../media/image-2-3.png"/><Relationship Id="rId4" Type="http://schemas.openxmlformats.org/officeDocument/2006/relationships/image" Target="../media/image-2-4.svg"/><Relationship Id="rId5" Type="http://schemas.openxmlformats.org/officeDocument/2006/relationships/image" Target="../media/image-2-5.png"/><Relationship Id="rId6" Type="http://schemas.openxmlformats.org/officeDocument/2006/relationships/image" Target="../media/image-2-6.svg"/><Relationship Id="rId7" Type="http://schemas.openxmlformats.org/officeDocument/2006/relationships/image" Target="../media/image-2-7.png"/><Relationship Id="rId8" Type="http://schemas.openxmlformats.org/officeDocument/2006/relationships/image" Target="../media/image-2-8.svg"/><Relationship Id="rId9" Type="http://schemas.openxmlformats.org/officeDocument/2006/relationships/image" Target="../media/image-2-9.png"/><Relationship Id="rId10" Type="http://schemas.openxmlformats.org/officeDocument/2006/relationships/image" Target="../media/image-2-10.svg"/><Relationship Id="rId11" Type="http://schemas.openxmlformats.org/officeDocument/2006/relationships/image" Target="../media/image-2-11.png"/><Relationship Id="rId12" Type="http://schemas.openxmlformats.org/officeDocument/2006/relationships/image" Target="../media/image-2-12.svg"/><Relationship Id="rId13" Type="http://schemas.openxmlformats.org/officeDocument/2006/relationships/slideLayout" Target="../slideLayouts/slideLayout2.xml"/><Relationship Id="rId1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svg"/><Relationship Id="rId3" Type="http://schemas.openxmlformats.org/officeDocument/2006/relationships/image" Target="../media/image-4-3.png"/><Relationship Id="rId4" Type="http://schemas.openxmlformats.org/officeDocument/2006/relationships/image" Target="../media/image-4-4.svg"/><Relationship Id="rId5" Type="http://schemas.openxmlformats.org/officeDocument/2006/relationships/image" Target="../media/image-4-5.png"/><Relationship Id="rId6" Type="http://schemas.openxmlformats.org/officeDocument/2006/relationships/image" Target="../media/image-4-6.svg"/><Relationship Id="rId7" Type="http://schemas.openxmlformats.org/officeDocument/2006/relationships/image" Target="../media/image-4-7.png"/><Relationship Id="rId8" Type="http://schemas.openxmlformats.org/officeDocument/2006/relationships/image" Target="../media/image-4-8.svg"/><Relationship Id="rId9" Type="http://schemas.openxmlformats.org/officeDocument/2006/relationships/slideLayout" Target="../slideLayouts/slideLayout2.xml"/><Relationship Id="rId10"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2.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svg"/><Relationship Id="rId3" Type="http://schemas.openxmlformats.org/officeDocument/2006/relationships/image" Target="../media/image-8-3.png"/><Relationship Id="rId4" Type="http://schemas.openxmlformats.org/officeDocument/2006/relationships/image" Target="../media/image-8-4.svg"/><Relationship Id="rId5" Type="http://schemas.openxmlformats.org/officeDocument/2006/relationships/image" Target="../media/image-8-5.png"/><Relationship Id="rId6" Type="http://schemas.openxmlformats.org/officeDocument/2006/relationships/image" Target="../media/image-8-6.svg"/><Relationship Id="rId7" Type="http://schemas.openxmlformats.org/officeDocument/2006/relationships/slideLayout" Target="../slideLayouts/slideLayout2.xml"/><Relationship Id="rId8"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svg"/><Relationship Id="rId3" Type="http://schemas.openxmlformats.org/officeDocument/2006/relationships/image" Target="../media/image-9-3.png"/><Relationship Id="rId4" Type="http://schemas.openxmlformats.org/officeDocument/2006/relationships/image" Target="../media/image-9-4.svg"/><Relationship Id="rId5" Type="http://schemas.openxmlformats.org/officeDocument/2006/relationships/image" Target="../media/image-9-5.png"/><Relationship Id="rId6" Type="http://schemas.openxmlformats.org/officeDocument/2006/relationships/image" Target="../media/image-9-6.svg"/><Relationship Id="rId7" Type="http://schemas.openxmlformats.org/officeDocument/2006/relationships/image" Target="../media/image-9-7.png"/><Relationship Id="rId8" Type="http://schemas.openxmlformats.org/officeDocument/2006/relationships/slideLayout" Target="../slideLayouts/slideLayout2.xml"/><Relationship Id="rId9"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svg"/><Relationship Id="rId3" Type="http://schemas.openxmlformats.org/officeDocument/2006/relationships/image" Target="../media/image-10-3.png"/><Relationship Id="rId4" Type="http://schemas.openxmlformats.org/officeDocument/2006/relationships/image" Target="../media/image-10-4.svg"/><Relationship Id="rId5" Type="http://schemas.openxmlformats.org/officeDocument/2006/relationships/image" Target="../media/image-10-5.png"/><Relationship Id="rId6" Type="http://schemas.openxmlformats.org/officeDocument/2006/relationships/image" Target="../media/image-10-6.svg"/><Relationship Id="rId7" Type="http://schemas.openxmlformats.org/officeDocument/2006/relationships/slideLayout" Target="../slideLayouts/slideLayout2.xml"/><Relationship Id="rId8"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svg"/><Relationship Id="rId3" Type="http://schemas.openxmlformats.org/officeDocument/2006/relationships/image" Target="../media/image-12-3.png"/><Relationship Id="rId4" Type="http://schemas.openxmlformats.org/officeDocument/2006/relationships/image" Target="../media/image-12-4.svg"/><Relationship Id="rId5" Type="http://schemas.openxmlformats.org/officeDocument/2006/relationships/image" Target="../media/image-12-5.png"/><Relationship Id="rId6" Type="http://schemas.openxmlformats.org/officeDocument/2006/relationships/slideLayout" Target="../slideLayouts/slideLayout2.xml"/><Relationship Id="rId7"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image" Target="../media/image-13-2.svg"/><Relationship Id="rId3" Type="http://schemas.openxmlformats.org/officeDocument/2006/relationships/image" Target="../media/image-13-3.png"/><Relationship Id="rId4" Type="http://schemas.openxmlformats.org/officeDocument/2006/relationships/image" Target="../media/image-13-4.svg"/><Relationship Id="rId5" Type="http://schemas.openxmlformats.org/officeDocument/2006/relationships/image" Target="../media/image-13-5.png"/><Relationship Id="rId6" Type="http://schemas.openxmlformats.org/officeDocument/2006/relationships/image" Target="../media/image-13-6.svg"/><Relationship Id="rId7" Type="http://schemas.openxmlformats.org/officeDocument/2006/relationships/image" Target="../media/image-13-7.png"/><Relationship Id="rId8" Type="http://schemas.openxmlformats.org/officeDocument/2006/relationships/image" Target="../media/image-13-8.svg"/><Relationship Id="rId9" Type="http://schemas.openxmlformats.org/officeDocument/2006/relationships/image" Target="../media/image-13-9.png"/><Relationship Id="rId10" Type="http://schemas.openxmlformats.org/officeDocument/2006/relationships/image" Target="../media/image-13-10.svg"/><Relationship Id="rId11" Type="http://schemas.openxmlformats.org/officeDocument/2006/relationships/slideLayout" Target="../slideLayouts/slideLayout2.xml"/><Relationship Id="rId1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622201"/>
            <a:ext cx="6296860" cy="4725194"/>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282824"/>
                </a:solidFill>
                <a:latin typeface="Lato Bold" pitchFamily="34" charset="0"/>
                <a:ea typeface="Lato Bold" pitchFamily="34" charset="-122"/>
                <a:cs typeface="Lato Bold" pitchFamily="34" charset="-120"/>
              </a:rPr>
              <a:t>ПОРЯДОК реалізації експериментального проекту щодо забезпечення внутрішньо переміщених осіб житлом у сільській місцевості</a:t>
            </a:r>
            <a:endParaRPr lang="en-US" sz="3700" dirty="0"/>
          </a:p>
        </p:txBody>
      </p:sp>
      <p:sp>
        <p:nvSpPr>
          <p:cNvPr id="4" name="Text 1"/>
          <p:cNvSpPr/>
          <p:nvPr/>
        </p:nvSpPr>
        <p:spPr>
          <a:xfrm>
            <a:off x="5233360" y="5630863"/>
            <a:ext cx="629686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ЗАТВЕРДЖЕНО постановою Кабінету Міністрів України від </a:t>
            </a:r>
            <a:pPr algn="l" indent="0" marL="0">
              <a:lnSpc>
                <a:spcPct val="133000"/>
              </a:lnSpc>
              <a:buNone/>
            </a:pPr>
            <a:r>
              <a:rPr lang="en-US" sz="1450" b="1" dirty="0">
                <a:solidFill>
                  <a:srgbClr val="4A4A45"/>
                </a:solidFill>
                <a:latin typeface="Lato" pitchFamily="34" charset="0"/>
                <a:ea typeface="Lato" pitchFamily="34" charset="-122"/>
                <a:cs typeface="Lato" pitchFamily="34" charset="-120"/>
              </a:rPr>
              <a:t>10 червня 2026 р. № 751</a:t>
            </a:r>
            <a:endParaRPr lang="en-US" sz="14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574" y="1245791"/>
            <a:ext cx="8812488" cy="472480"/>
          </a:xfrm>
          <a:prstGeom prst="rect">
            <a:avLst/>
          </a:prstGeom>
          <a:noFill/>
          <a:ln/>
        </p:spPr>
        <p:txBody>
          <a:bodyPr wrap="none" lIns="0" tIns="0" rIns="0" bIns="0" rtlCol="0" anchor="t"/>
          <a:lstStyle/>
          <a:p>
            <a:pPr algn="l" indent="0" marL="0">
              <a:lnSpc>
                <a:spcPct val="104000"/>
              </a:lnSpc>
              <a:buNone/>
            </a:pPr>
            <a:r>
              <a:rPr lang="en-US" sz="2950" b="1" dirty="0">
                <a:solidFill>
                  <a:srgbClr val="282824"/>
                </a:solidFill>
                <a:latin typeface="Lato Bold" pitchFamily="34" charset="0"/>
                <a:ea typeface="Lato Bold" pitchFamily="34" charset="-122"/>
                <a:cs typeface="Lato Bold" pitchFamily="34" charset="-120"/>
              </a:rPr>
              <a:t>Загальні положення та учасники проекту</a:t>
            </a:r>
            <a:endParaRPr lang="en-US" sz="2950" dirty="0"/>
          </a:p>
        </p:txBody>
      </p:sp>
      <p:sp>
        <p:nvSpPr>
          <p:cNvPr id="3" name="Text 1"/>
          <p:cNvSpPr/>
          <p:nvPr/>
        </p:nvSpPr>
        <p:spPr>
          <a:xfrm>
            <a:off x="661574" y="1899642"/>
            <a:ext cx="10868547"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A4A45"/>
                </a:solidFill>
                <a:latin typeface="Lato" pitchFamily="34" charset="0"/>
                <a:ea typeface="Lato" pitchFamily="34" charset="-122"/>
                <a:cs typeface="Lato" pitchFamily="34" charset="-120"/>
              </a:rPr>
              <a:t>Цей Порядок визначає механізм реалізації експериментального проекту щодо придбання житла у сільській місцевості для проживання внутрішньо переміщених осіб (далі — експериментальний проект).</a:t>
            </a:r>
            <a:endParaRPr lang="en-US" sz="11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574" y="2471043"/>
            <a:ext cx="10868547" cy="907256"/>
          </a:xfrm>
          <a:prstGeom prst="rect">
            <a:avLst/>
          </a:prstGeom>
        </p:spPr>
      </p:pic>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9631" y="2811165"/>
            <a:ext cx="226808" cy="226814"/>
          </a:xfrm>
          <a:prstGeom prst="rect">
            <a:avLst/>
          </a:prstGeom>
        </p:spPr>
      </p:pic>
      <p:sp>
        <p:nvSpPr>
          <p:cNvPr id="6" name="Text 2"/>
          <p:cNvSpPr/>
          <p:nvPr/>
        </p:nvSpPr>
        <p:spPr>
          <a:xfrm>
            <a:off x="1406391" y="2641302"/>
            <a:ext cx="3003276" cy="236240"/>
          </a:xfrm>
          <a:prstGeom prst="rect">
            <a:avLst/>
          </a:prstGeom>
          <a:noFill/>
          <a:ln/>
        </p:spPr>
        <p:txBody>
          <a:bodyPr wrap="none" lIns="0" tIns="0" rIns="0" bIns="0" rtlCol="0" anchor="t"/>
          <a:lstStyle/>
          <a:p>
            <a:pPr algn="l" indent="0" marL="0">
              <a:lnSpc>
                <a:spcPct val="104000"/>
              </a:lnSpc>
              <a:buNone/>
            </a:pPr>
            <a:r>
              <a:rPr lang="en-US" sz="1450" b="1" dirty="0">
                <a:solidFill>
                  <a:srgbClr val="4A4A45"/>
                </a:solidFill>
                <a:latin typeface="Lato Bold" pitchFamily="34" charset="0"/>
                <a:ea typeface="Lato Bold" pitchFamily="34" charset="-122"/>
                <a:cs typeface="Lato Bold" pitchFamily="34" charset="-120"/>
              </a:rPr>
              <a:t>Внутрішньо переміщені особи</a:t>
            </a:r>
            <a:endParaRPr lang="en-US" sz="1450" dirty="0"/>
          </a:p>
        </p:txBody>
      </p:sp>
      <p:sp>
        <p:nvSpPr>
          <p:cNvPr id="7" name="Text 3"/>
          <p:cNvSpPr/>
          <p:nvPr/>
        </p:nvSpPr>
        <p:spPr>
          <a:xfrm>
            <a:off x="1406391" y="2950071"/>
            <a:ext cx="9953475" cy="217686"/>
          </a:xfrm>
          <a:prstGeom prst="rect">
            <a:avLst/>
          </a:prstGeom>
          <a:noFill/>
          <a:ln/>
        </p:spPr>
        <p:txBody>
          <a:bodyPr wrap="none" lIns="0" tIns="0" rIns="0" bIns="0" rtlCol="0" anchor="t"/>
          <a:lstStyle/>
          <a:p>
            <a:pPr algn="l" indent="0" marL="0">
              <a:lnSpc>
                <a:spcPct val="120000"/>
              </a:lnSpc>
              <a:buNone/>
            </a:pPr>
            <a:r>
              <a:rPr lang="en-US" sz="1150" dirty="0">
                <a:solidFill>
                  <a:srgbClr val="4A4A45"/>
                </a:solidFill>
                <a:latin typeface="Lato" pitchFamily="34" charset="0"/>
                <a:ea typeface="Lato" pitchFamily="34" charset="-122"/>
                <a:cs typeface="Lato" pitchFamily="34" charset="-120"/>
              </a:rPr>
              <a:t>Основні учасники проекту — ВПО, які потребують тимчасового житла у сільській місцевості</a:t>
            </a:r>
            <a:endParaRPr lang="en-US" sz="115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574" y="3499247"/>
            <a:ext cx="10868547" cy="907256"/>
          </a:xfrm>
          <a:prstGeom prst="rect">
            <a:avLst/>
          </a:prstGeom>
        </p:spPr>
      </p:pic>
      <p:pic>
        <p:nvPicPr>
          <p:cNvPr id="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9631" y="3839369"/>
            <a:ext cx="226808" cy="226814"/>
          </a:xfrm>
          <a:prstGeom prst="rect">
            <a:avLst/>
          </a:prstGeom>
        </p:spPr>
      </p:pic>
      <p:sp>
        <p:nvSpPr>
          <p:cNvPr id="10" name="Text 4"/>
          <p:cNvSpPr/>
          <p:nvPr/>
        </p:nvSpPr>
        <p:spPr>
          <a:xfrm>
            <a:off x="1406391" y="3669506"/>
            <a:ext cx="1890169" cy="236240"/>
          </a:xfrm>
          <a:prstGeom prst="rect">
            <a:avLst/>
          </a:prstGeom>
          <a:noFill/>
          <a:ln/>
        </p:spPr>
        <p:txBody>
          <a:bodyPr wrap="none" lIns="0" tIns="0" rIns="0" bIns="0" rtlCol="0" anchor="t"/>
          <a:lstStyle/>
          <a:p>
            <a:pPr algn="l" indent="0" marL="0">
              <a:lnSpc>
                <a:spcPct val="104000"/>
              </a:lnSpc>
              <a:buNone/>
            </a:pPr>
            <a:r>
              <a:rPr lang="en-US" sz="1450" b="1" dirty="0">
                <a:solidFill>
                  <a:srgbClr val="4A4A45"/>
                </a:solidFill>
                <a:latin typeface="Lato Bold" pitchFamily="34" charset="0"/>
                <a:ea typeface="Lato Bold" pitchFamily="34" charset="-122"/>
                <a:cs typeface="Lato Bold" pitchFamily="34" charset="-120"/>
              </a:rPr>
              <a:t>Власники житла</a:t>
            </a:r>
            <a:endParaRPr lang="en-US" sz="1450" dirty="0"/>
          </a:p>
        </p:txBody>
      </p:sp>
      <p:sp>
        <p:nvSpPr>
          <p:cNvPr id="11" name="Text 5"/>
          <p:cNvSpPr/>
          <p:nvPr/>
        </p:nvSpPr>
        <p:spPr>
          <a:xfrm>
            <a:off x="1406391" y="3978275"/>
            <a:ext cx="9953475" cy="217686"/>
          </a:xfrm>
          <a:prstGeom prst="rect">
            <a:avLst/>
          </a:prstGeom>
          <a:noFill/>
          <a:ln/>
        </p:spPr>
        <p:txBody>
          <a:bodyPr wrap="none" lIns="0" tIns="0" rIns="0" bIns="0" rtlCol="0" anchor="t"/>
          <a:lstStyle/>
          <a:p>
            <a:pPr algn="l" indent="0" marL="0">
              <a:lnSpc>
                <a:spcPct val="120000"/>
              </a:lnSpc>
              <a:buNone/>
            </a:pPr>
            <a:r>
              <a:rPr lang="en-US" sz="1150" dirty="0">
                <a:solidFill>
                  <a:srgbClr val="4A4A45"/>
                </a:solidFill>
                <a:latin typeface="Lato" pitchFamily="34" charset="0"/>
                <a:ea typeface="Lato" pitchFamily="34" charset="-122"/>
                <a:cs typeface="Lato" pitchFamily="34" charset="-120"/>
              </a:rPr>
              <a:t>Юридичні та фізичні особи, фізичні особи — підприємці, які мають намір продати житло у сільській місцевості</a:t>
            </a:r>
            <a:endParaRPr lang="en-US" sz="1150" dirty="0"/>
          </a:p>
        </p:txBody>
      </p:sp>
      <p:pic>
        <p:nvPicPr>
          <p:cNvPr id="12"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1574" y="4527451"/>
            <a:ext cx="10868547" cy="1084659"/>
          </a:xfrm>
          <a:prstGeom prst="rect">
            <a:avLst/>
          </a:prstGeom>
        </p:spPr>
      </p:pic>
      <p:pic>
        <p:nvPicPr>
          <p:cNvPr id="13"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69631" y="4956274"/>
            <a:ext cx="226808" cy="226814"/>
          </a:xfrm>
          <a:prstGeom prst="rect">
            <a:avLst/>
          </a:prstGeom>
        </p:spPr>
      </p:pic>
      <p:sp>
        <p:nvSpPr>
          <p:cNvPr id="14" name="Text 6"/>
          <p:cNvSpPr/>
          <p:nvPr/>
        </p:nvSpPr>
        <p:spPr>
          <a:xfrm>
            <a:off x="1406391" y="4697710"/>
            <a:ext cx="3473264" cy="236240"/>
          </a:xfrm>
          <a:prstGeom prst="rect">
            <a:avLst/>
          </a:prstGeom>
          <a:noFill/>
          <a:ln/>
        </p:spPr>
        <p:txBody>
          <a:bodyPr wrap="none" lIns="0" tIns="0" rIns="0" bIns="0" rtlCol="0" anchor="t"/>
          <a:lstStyle/>
          <a:p>
            <a:pPr algn="l" indent="0" marL="0">
              <a:lnSpc>
                <a:spcPct val="104000"/>
              </a:lnSpc>
              <a:buNone/>
            </a:pPr>
            <a:r>
              <a:rPr lang="en-US" sz="1450" b="1" dirty="0">
                <a:solidFill>
                  <a:srgbClr val="4A4A45"/>
                </a:solidFill>
                <a:latin typeface="Lato Bold" pitchFamily="34" charset="0"/>
                <a:ea typeface="Lato Bold" pitchFamily="34" charset="-122"/>
                <a:cs typeface="Lato Bold" pitchFamily="34" charset="-120"/>
              </a:rPr>
              <a:t>Органи місцевого самоврядування</a:t>
            </a:r>
            <a:endParaRPr lang="en-US" sz="1450" dirty="0"/>
          </a:p>
        </p:txBody>
      </p:sp>
      <p:sp>
        <p:nvSpPr>
          <p:cNvPr id="15" name="Text 7"/>
          <p:cNvSpPr/>
          <p:nvPr/>
        </p:nvSpPr>
        <p:spPr>
          <a:xfrm>
            <a:off x="1406391" y="5006479"/>
            <a:ext cx="9953475"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A4A45"/>
                </a:solidFill>
                <a:latin typeface="Lato" pitchFamily="34" charset="0"/>
                <a:ea typeface="Lato" pitchFamily="34" charset="-122"/>
                <a:cs typeface="Lato" pitchFamily="34" charset="-120"/>
              </a:rPr>
              <a:t>Виконавчі органи сільських, селищних, міських рад, військові адміністрації населених пунктів, які формують фонди житла для тимчасового проживання</a:t>
            </a:r>
            <a:endParaRPr lang="en-US" sz="11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746503" y="584597"/>
            <a:ext cx="716143" cy="360462"/>
          </a:xfrm>
          <a:prstGeom prst="roundRect">
            <a:avLst>
              <a:gd name="adj" fmla="val 6194"/>
            </a:avLst>
          </a:prstGeom>
          <a:noFill/>
          <a:ln w="6350">
            <a:solidFill>
              <a:srgbClr val="282824"/>
            </a:solidFill>
            <a:prstDash val="solid"/>
          </a:ln>
        </p:spPr>
      </p:sp>
      <p:sp>
        <p:nvSpPr>
          <p:cNvPr id="3" name="Text 1"/>
          <p:cNvSpPr/>
          <p:nvPr/>
        </p:nvSpPr>
        <p:spPr>
          <a:xfrm>
            <a:off x="864471" y="646708"/>
            <a:ext cx="1089791" cy="236240"/>
          </a:xfrm>
          <a:prstGeom prst="rect">
            <a:avLst/>
          </a:prstGeom>
          <a:noFill/>
          <a:ln/>
        </p:spPr>
        <p:txBody>
          <a:bodyPr wrap="none" lIns="0" tIns="0" rIns="0" bIns="0" rtlCol="0" anchor="t"/>
          <a:lstStyle/>
          <a:p>
            <a:pPr algn="l" indent="0" marL="0">
              <a:lnSpc>
                <a:spcPct val="132000"/>
              </a:lnSpc>
              <a:buNone/>
            </a:pPr>
            <a:r>
              <a:rPr lang="en-US" sz="1150" dirty="0">
                <a:solidFill>
                  <a:srgbClr val="282824"/>
                </a:solidFill>
                <a:latin typeface="Lato" pitchFamily="34" charset="0"/>
                <a:ea typeface="Lato" pitchFamily="34" charset="-122"/>
                <a:cs typeface="Lato" pitchFamily="34" charset="-120"/>
              </a:rPr>
              <a:t>ЕТАПИ</a:t>
            </a:r>
            <a:endParaRPr lang="en-US" sz="1150" dirty="0"/>
          </a:p>
        </p:txBody>
      </p:sp>
      <p:sp>
        <p:nvSpPr>
          <p:cNvPr id="4" name="Text 2"/>
          <p:cNvSpPr/>
          <p:nvPr/>
        </p:nvSpPr>
        <p:spPr>
          <a:xfrm>
            <a:off x="746503" y="1018282"/>
            <a:ext cx="9294183" cy="581422"/>
          </a:xfrm>
          <a:prstGeom prst="rect">
            <a:avLst/>
          </a:prstGeom>
          <a:noFill/>
          <a:ln/>
        </p:spPr>
        <p:txBody>
          <a:bodyPr wrap="none" lIns="0" tIns="0" rIns="0" bIns="0" rtlCol="0" anchor="t"/>
          <a:lstStyle/>
          <a:p>
            <a:pPr algn="l" indent="0" marL="0">
              <a:lnSpc>
                <a:spcPct val="104000"/>
              </a:lnSpc>
              <a:buNone/>
            </a:pPr>
            <a:r>
              <a:rPr lang="en-US" sz="3650" b="1" dirty="0">
                <a:solidFill>
                  <a:srgbClr val="282824"/>
                </a:solidFill>
                <a:latin typeface="Lato Bold" pitchFamily="34" charset="0"/>
                <a:ea typeface="Lato Bold" pitchFamily="34" charset="-122"/>
                <a:cs typeface="Lato Bold" pitchFamily="34" charset="-120"/>
              </a:rPr>
              <a:t>Пошук житла у сільській місцевості</a:t>
            </a:r>
            <a:endParaRPr lang="en-US" sz="3650" dirty="0"/>
          </a:p>
        </p:txBody>
      </p:sp>
      <p:sp>
        <p:nvSpPr>
          <p:cNvPr id="5" name="Text 3"/>
          <p:cNvSpPr/>
          <p:nvPr/>
        </p:nvSpPr>
        <p:spPr>
          <a:xfrm>
            <a:off x="746503" y="1874441"/>
            <a:ext cx="11308273" cy="295275"/>
          </a:xfrm>
          <a:prstGeom prst="rect">
            <a:avLst/>
          </a:prstGeom>
          <a:noFill/>
          <a:ln/>
        </p:spPr>
        <p:txBody>
          <a:bodyPr wrap="none" lIns="0" tIns="0" rIns="0" bIns="0" rtlCol="0" anchor="t"/>
          <a:lstStyle/>
          <a:p>
            <a:pPr algn="l" indent="0" marL="0">
              <a:lnSpc>
                <a:spcPct val="132000"/>
              </a:lnSpc>
              <a:buNone/>
            </a:pPr>
            <a:r>
              <a:rPr lang="en-US" sz="1450" dirty="0">
                <a:solidFill>
                  <a:srgbClr val="4A4A45"/>
                </a:solidFill>
                <a:latin typeface="Lato" pitchFamily="34" charset="0"/>
                <a:ea typeface="Lato" pitchFamily="34" charset="-122"/>
                <a:cs typeface="Lato" pitchFamily="34" charset="-120"/>
              </a:rPr>
              <a:t>Перші кроки до забезпечення внутрішньо переміщених осіб житлом передбачають ретельний відбір та підготовку.</a:t>
            </a:r>
            <a:endParaRPr lang="en-US" sz="1450" dirty="0"/>
          </a:p>
        </p:txBody>
      </p:sp>
      <p:sp>
        <p:nvSpPr>
          <p:cNvPr id="6" name="Shape 4"/>
          <p:cNvSpPr/>
          <p:nvPr/>
        </p:nvSpPr>
        <p:spPr>
          <a:xfrm>
            <a:off x="886001" y="2375694"/>
            <a:ext cx="25399" cy="3897610"/>
          </a:xfrm>
          <a:prstGeom prst="roundRect">
            <a:avLst>
              <a:gd name="adj" fmla="val 109885"/>
            </a:avLst>
          </a:prstGeom>
          <a:solidFill>
            <a:srgbClr val="CBC5B8"/>
          </a:solidFill>
          <a:ln/>
        </p:spPr>
      </p:sp>
      <p:sp>
        <p:nvSpPr>
          <p:cNvPr id="7" name="Shape 5"/>
          <p:cNvSpPr/>
          <p:nvPr/>
        </p:nvSpPr>
        <p:spPr>
          <a:xfrm>
            <a:off x="860602" y="2572246"/>
            <a:ext cx="372061" cy="25400"/>
          </a:xfrm>
          <a:prstGeom prst="roundRect">
            <a:avLst>
              <a:gd name="adj" fmla="val 109881"/>
            </a:avLst>
          </a:prstGeom>
          <a:solidFill>
            <a:srgbClr val="CBC5B8"/>
          </a:solidFill>
          <a:ln/>
        </p:spPr>
      </p:sp>
      <p:sp>
        <p:nvSpPr>
          <p:cNvPr id="8" name="Shape 6"/>
          <p:cNvSpPr/>
          <p:nvPr/>
        </p:nvSpPr>
        <p:spPr>
          <a:xfrm>
            <a:off x="816252" y="2515195"/>
            <a:ext cx="139498" cy="139502"/>
          </a:xfrm>
          <a:prstGeom prst="roundRect">
            <a:avLst>
              <a:gd name="adj" fmla="val 273115"/>
            </a:avLst>
          </a:prstGeom>
          <a:solidFill>
            <a:srgbClr val="282824"/>
          </a:solidFill>
          <a:ln/>
        </p:spPr>
      </p:sp>
      <p:sp>
        <p:nvSpPr>
          <p:cNvPr id="9" name="Text 7"/>
          <p:cNvSpPr/>
          <p:nvPr/>
        </p:nvSpPr>
        <p:spPr>
          <a:xfrm>
            <a:off x="1630222" y="2439591"/>
            <a:ext cx="2745810" cy="290711"/>
          </a:xfrm>
          <a:prstGeom prst="rect">
            <a:avLst/>
          </a:prstGeom>
          <a:noFill/>
          <a:ln/>
        </p:spPr>
        <p:txBody>
          <a:bodyPr wrap="none" lIns="0" tIns="0" rIns="0" bIns="0" rtlCol="0" anchor="t"/>
          <a:lstStyle/>
          <a:p>
            <a:pPr algn="l" indent="0" marL="0">
              <a:lnSpc>
                <a:spcPct val="104000"/>
              </a:lnSpc>
              <a:buNone/>
            </a:pPr>
            <a:r>
              <a:rPr lang="en-US" sz="1800" b="1" dirty="0">
                <a:solidFill>
                  <a:srgbClr val="4A4A45"/>
                </a:solidFill>
                <a:latin typeface="Lato Bold" pitchFamily="34" charset="0"/>
                <a:ea typeface="Lato Bold" pitchFamily="34" charset="-122"/>
                <a:cs typeface="Lato Bold" pitchFamily="34" charset="-120"/>
              </a:rPr>
              <a:t>Пошук та відбір житла</a:t>
            </a:r>
            <a:endParaRPr lang="en-US" sz="1800" dirty="0"/>
          </a:p>
        </p:txBody>
      </p:sp>
      <p:sp>
        <p:nvSpPr>
          <p:cNvPr id="10" name="Text 8"/>
          <p:cNvSpPr/>
          <p:nvPr/>
        </p:nvSpPr>
        <p:spPr>
          <a:xfrm>
            <a:off x="1630222" y="2840137"/>
            <a:ext cx="9814969" cy="590550"/>
          </a:xfrm>
          <a:prstGeom prst="rect">
            <a:avLst/>
          </a:prstGeom>
          <a:noFill/>
          <a:ln/>
        </p:spPr>
        <p:txBody>
          <a:bodyPr wrap="square" lIns="0" tIns="0" rIns="0" bIns="0" rtlCol="0" anchor="t">
            <a:normAutofit/>
          </a:bodyPr>
          <a:lstStyle/>
          <a:p>
            <a:pPr algn="l" indent="0" marL="0">
              <a:lnSpc>
                <a:spcPct val="132000"/>
              </a:lnSpc>
              <a:buNone/>
            </a:pPr>
            <a:r>
              <a:rPr lang="en-US" sz="1450" dirty="0">
                <a:solidFill>
                  <a:srgbClr val="4A4A45"/>
                </a:solidFill>
                <a:latin typeface="Lato" pitchFamily="34" charset="0"/>
                <a:ea typeface="Lato" pitchFamily="34" charset="-122"/>
                <a:cs typeface="Lato" pitchFamily="34" charset="-120"/>
              </a:rPr>
              <a:t>Визначення об'єктів житла в сільській місцевості, які відповідають встановленим критеріям та вимогам щодо площі, стану та доступності.</a:t>
            </a:r>
            <a:endParaRPr lang="en-US" sz="1450" dirty="0"/>
          </a:p>
        </p:txBody>
      </p:sp>
      <p:sp>
        <p:nvSpPr>
          <p:cNvPr id="11" name="Shape 9"/>
          <p:cNvSpPr/>
          <p:nvPr/>
        </p:nvSpPr>
        <p:spPr>
          <a:xfrm>
            <a:off x="860602" y="3993555"/>
            <a:ext cx="372061" cy="25400"/>
          </a:xfrm>
          <a:prstGeom prst="roundRect">
            <a:avLst>
              <a:gd name="adj" fmla="val 109881"/>
            </a:avLst>
          </a:prstGeom>
          <a:solidFill>
            <a:srgbClr val="CBC5B8"/>
          </a:solidFill>
          <a:ln/>
        </p:spPr>
      </p:sp>
      <p:sp>
        <p:nvSpPr>
          <p:cNvPr id="12" name="Shape 10"/>
          <p:cNvSpPr/>
          <p:nvPr/>
        </p:nvSpPr>
        <p:spPr>
          <a:xfrm>
            <a:off x="816252" y="3936504"/>
            <a:ext cx="139498" cy="139502"/>
          </a:xfrm>
          <a:prstGeom prst="roundRect">
            <a:avLst>
              <a:gd name="adj" fmla="val 273115"/>
            </a:avLst>
          </a:prstGeom>
          <a:solidFill>
            <a:srgbClr val="282824"/>
          </a:solidFill>
          <a:ln/>
        </p:spPr>
      </p:sp>
      <p:sp>
        <p:nvSpPr>
          <p:cNvPr id="13" name="Text 11"/>
          <p:cNvSpPr/>
          <p:nvPr/>
        </p:nvSpPr>
        <p:spPr>
          <a:xfrm>
            <a:off x="1630222" y="3860899"/>
            <a:ext cx="3836991" cy="290711"/>
          </a:xfrm>
          <a:prstGeom prst="rect">
            <a:avLst/>
          </a:prstGeom>
          <a:noFill/>
          <a:ln/>
        </p:spPr>
        <p:txBody>
          <a:bodyPr wrap="none" lIns="0" tIns="0" rIns="0" bIns="0" rtlCol="0" anchor="t"/>
          <a:lstStyle/>
          <a:p>
            <a:pPr algn="l" indent="0" marL="0">
              <a:lnSpc>
                <a:spcPct val="104000"/>
              </a:lnSpc>
              <a:buNone/>
            </a:pPr>
            <a:r>
              <a:rPr lang="en-US" sz="1800" b="1" dirty="0">
                <a:solidFill>
                  <a:srgbClr val="4A4A45"/>
                </a:solidFill>
                <a:latin typeface="Lato Bold" pitchFamily="34" charset="0"/>
                <a:ea typeface="Lato Bold" pitchFamily="34" charset="-122"/>
                <a:cs typeface="Lato Bold" pitchFamily="34" charset="-120"/>
              </a:rPr>
              <a:t>Створення комісії з обстеження</a:t>
            </a:r>
            <a:endParaRPr lang="en-US" sz="1800" dirty="0"/>
          </a:p>
        </p:txBody>
      </p:sp>
      <p:sp>
        <p:nvSpPr>
          <p:cNvPr id="14" name="Text 12"/>
          <p:cNvSpPr/>
          <p:nvPr/>
        </p:nvSpPr>
        <p:spPr>
          <a:xfrm>
            <a:off x="1630222" y="4261445"/>
            <a:ext cx="9814969" cy="590550"/>
          </a:xfrm>
          <a:prstGeom prst="rect">
            <a:avLst/>
          </a:prstGeom>
          <a:noFill/>
          <a:ln/>
        </p:spPr>
        <p:txBody>
          <a:bodyPr wrap="square" lIns="0" tIns="0" rIns="0" bIns="0" rtlCol="0" anchor="t">
            <a:normAutofit/>
          </a:bodyPr>
          <a:lstStyle/>
          <a:p>
            <a:pPr algn="l" indent="0" marL="0">
              <a:lnSpc>
                <a:spcPct val="132000"/>
              </a:lnSpc>
              <a:buNone/>
            </a:pPr>
            <a:r>
              <a:rPr lang="en-US" sz="1450" dirty="0">
                <a:solidFill>
                  <a:srgbClr val="4A4A45"/>
                </a:solidFill>
                <a:latin typeface="Lato" pitchFamily="34" charset="0"/>
                <a:ea typeface="Lato" pitchFamily="34" charset="-122"/>
                <a:cs typeface="Lato" pitchFamily="34" charset="-120"/>
              </a:rPr>
              <a:t>Формування та затвердження складу тимчасової комісії для детального обстеження житлових приміщень, які планується придбати, та оцінки їх придатності для проживання ВПО.</a:t>
            </a:r>
            <a:endParaRPr lang="en-US" sz="1450" dirty="0"/>
          </a:p>
        </p:txBody>
      </p:sp>
      <p:sp>
        <p:nvSpPr>
          <p:cNvPr id="15" name="Shape 13"/>
          <p:cNvSpPr/>
          <p:nvPr/>
        </p:nvSpPr>
        <p:spPr>
          <a:xfrm>
            <a:off x="860602" y="5414863"/>
            <a:ext cx="372061" cy="25400"/>
          </a:xfrm>
          <a:prstGeom prst="roundRect">
            <a:avLst>
              <a:gd name="adj" fmla="val 109881"/>
            </a:avLst>
          </a:prstGeom>
          <a:solidFill>
            <a:srgbClr val="CBC5B8"/>
          </a:solidFill>
          <a:ln/>
        </p:spPr>
      </p:sp>
      <p:sp>
        <p:nvSpPr>
          <p:cNvPr id="16" name="Shape 14"/>
          <p:cNvSpPr/>
          <p:nvPr/>
        </p:nvSpPr>
        <p:spPr>
          <a:xfrm>
            <a:off x="816252" y="5357813"/>
            <a:ext cx="139498" cy="139502"/>
          </a:xfrm>
          <a:prstGeom prst="roundRect">
            <a:avLst>
              <a:gd name="adj" fmla="val 273115"/>
            </a:avLst>
          </a:prstGeom>
          <a:solidFill>
            <a:srgbClr val="282824"/>
          </a:solidFill>
          <a:ln/>
        </p:spPr>
      </p:sp>
      <p:sp>
        <p:nvSpPr>
          <p:cNvPr id="17" name="Text 15"/>
          <p:cNvSpPr/>
          <p:nvPr/>
        </p:nvSpPr>
        <p:spPr>
          <a:xfrm>
            <a:off x="1630222" y="5282208"/>
            <a:ext cx="2599565" cy="290711"/>
          </a:xfrm>
          <a:prstGeom prst="rect">
            <a:avLst/>
          </a:prstGeom>
          <a:noFill/>
          <a:ln/>
        </p:spPr>
        <p:txBody>
          <a:bodyPr wrap="none" lIns="0" tIns="0" rIns="0" bIns="0" rtlCol="0" anchor="t"/>
          <a:lstStyle/>
          <a:p>
            <a:pPr algn="l" indent="0" marL="0">
              <a:lnSpc>
                <a:spcPct val="104000"/>
              </a:lnSpc>
              <a:buNone/>
            </a:pPr>
            <a:r>
              <a:rPr lang="en-US" sz="1800" b="1" dirty="0">
                <a:solidFill>
                  <a:srgbClr val="4A4A45"/>
                </a:solidFill>
                <a:latin typeface="Lato Bold" pitchFamily="34" charset="0"/>
                <a:ea typeface="Lato Bold" pitchFamily="34" charset="-122"/>
                <a:cs typeface="Lato Bold" pitchFamily="34" charset="-120"/>
              </a:rPr>
              <a:t>Визначення сім'ї ВПО</a:t>
            </a:r>
            <a:endParaRPr lang="en-US" sz="1800" dirty="0"/>
          </a:p>
        </p:txBody>
      </p:sp>
      <p:sp>
        <p:nvSpPr>
          <p:cNvPr id="18" name="Text 16"/>
          <p:cNvSpPr/>
          <p:nvPr/>
        </p:nvSpPr>
        <p:spPr>
          <a:xfrm>
            <a:off x="1630222" y="5682754"/>
            <a:ext cx="9814969" cy="590550"/>
          </a:xfrm>
          <a:prstGeom prst="rect">
            <a:avLst/>
          </a:prstGeom>
          <a:noFill/>
          <a:ln/>
        </p:spPr>
        <p:txBody>
          <a:bodyPr wrap="square" lIns="0" tIns="0" rIns="0" bIns="0" rtlCol="0" anchor="t">
            <a:normAutofit/>
          </a:bodyPr>
          <a:lstStyle/>
          <a:p>
            <a:pPr algn="l" indent="0" marL="0">
              <a:lnSpc>
                <a:spcPct val="132000"/>
              </a:lnSpc>
              <a:buNone/>
            </a:pPr>
            <a:r>
              <a:rPr lang="en-US" sz="1450" dirty="0">
                <a:solidFill>
                  <a:srgbClr val="4A4A45"/>
                </a:solidFill>
                <a:latin typeface="Lato" pitchFamily="34" charset="0"/>
                <a:ea typeface="Lato" pitchFamily="34" charset="-122"/>
                <a:cs typeface="Lato" pitchFamily="34" charset="-120"/>
              </a:rPr>
              <a:t>Ідентифікація та вибір сім'ї внутрішньо переміщених осіб, яка відповідає критеріям програми та виявить згоду на проживання у запропонованому будинку.</a:t>
            </a:r>
            <a:endParaRPr lang="en-US" sz="14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574" y="1182191"/>
            <a:ext cx="11037413" cy="590649"/>
          </a:xfrm>
          <a:prstGeom prst="rect">
            <a:avLst/>
          </a:prstGeom>
          <a:noFill/>
          <a:ln/>
        </p:spPr>
        <p:txBody>
          <a:bodyPr wrap="none" lIns="0" tIns="0" rIns="0" bIns="0" rtlCol="0" anchor="t"/>
          <a:lstStyle/>
          <a:p>
            <a:pPr algn="l" indent="0" marL="0">
              <a:lnSpc>
                <a:spcPct val="104000"/>
              </a:lnSpc>
              <a:buNone/>
            </a:pPr>
            <a:r>
              <a:rPr lang="en-US" sz="3700" b="1" dirty="0">
                <a:solidFill>
                  <a:srgbClr val="282824"/>
                </a:solidFill>
                <a:latin typeface="Lato Bold" pitchFamily="34" charset="0"/>
                <a:ea typeface="Lato Bold" pitchFamily="34" charset="-122"/>
                <a:cs typeface="Lato Bold" pitchFamily="34" charset="-120"/>
              </a:rPr>
              <a:t>Прийняття рішення про придбання житла</a:t>
            </a:r>
            <a:endParaRPr lang="en-US" sz="3700" dirty="0"/>
          </a:p>
        </p:txBody>
      </p:sp>
      <p:sp>
        <p:nvSpPr>
          <p:cNvPr id="3" name="Text 1"/>
          <p:cNvSpPr/>
          <p:nvPr/>
        </p:nvSpPr>
        <p:spPr>
          <a:xfrm>
            <a:off x="661574" y="2150864"/>
            <a:ext cx="11478132" cy="302419"/>
          </a:xfrm>
          <a:prstGeom prst="rect">
            <a:avLst/>
          </a:prstGeom>
          <a:noFill/>
          <a:ln/>
        </p:spPr>
        <p:txBody>
          <a:bodyPr wrap="none" lIns="0" tIns="0" rIns="0" bIns="0" rtlCol="0" anchor="t"/>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Рішення про придбання житла у сільській місцевості приймається з урахуванням:</a:t>
            </a:r>
            <a:endParaRPr lang="en-US" sz="14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32414" y="2671763"/>
            <a:ext cx="283461" cy="283468"/>
          </a:xfrm>
          <a:prstGeom prst="rect">
            <a:avLst/>
          </a:prstGeom>
        </p:spPr>
      </p:pic>
      <p:sp>
        <p:nvSpPr>
          <p:cNvPr id="5" name="Text 2"/>
          <p:cNvSpPr/>
          <p:nvPr/>
        </p:nvSpPr>
        <p:spPr>
          <a:xfrm>
            <a:off x="1275822" y="2665909"/>
            <a:ext cx="2381687" cy="295275"/>
          </a:xfrm>
          <a:prstGeom prst="rect">
            <a:avLst/>
          </a:prstGeom>
          <a:noFill/>
          <a:ln/>
        </p:spPr>
        <p:txBody>
          <a:bodyPr wrap="none" lIns="0" tIns="0" rIns="0" bIns="0" rtlCol="0" anchor="t"/>
          <a:lstStyle/>
          <a:p>
            <a:pPr algn="l" indent="0" marL="0">
              <a:lnSpc>
                <a:spcPct val="104000"/>
              </a:lnSpc>
              <a:buNone/>
            </a:pPr>
            <a:r>
              <a:rPr lang="en-US" sz="1850" b="1" dirty="0">
                <a:solidFill>
                  <a:srgbClr val="4A4A45"/>
                </a:solidFill>
                <a:latin typeface="Lato Bold" pitchFamily="34" charset="0"/>
                <a:ea typeface="Lato Bold" pitchFamily="34" charset="-122"/>
                <a:cs typeface="Lato Bold" pitchFamily="34" charset="-120"/>
              </a:rPr>
              <a:t>Наявна пропозиція</a:t>
            </a:r>
            <a:endParaRPr lang="en-US" sz="1850" dirty="0"/>
          </a:p>
        </p:txBody>
      </p:sp>
      <p:sp>
        <p:nvSpPr>
          <p:cNvPr id="6" name="Text 3"/>
          <p:cNvSpPr/>
          <p:nvPr/>
        </p:nvSpPr>
        <p:spPr>
          <a:xfrm>
            <a:off x="1275822" y="3074591"/>
            <a:ext cx="4701859"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Щодо продажу житла на території відповідної територіальної громади</a:t>
            </a:r>
            <a:endParaRPr lang="en-US" sz="14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84755" y="2671763"/>
            <a:ext cx="283461" cy="283468"/>
          </a:xfrm>
          <a:prstGeom prst="rect">
            <a:avLst/>
          </a:prstGeom>
        </p:spPr>
      </p:pic>
      <p:sp>
        <p:nvSpPr>
          <p:cNvPr id="8" name="Text 4"/>
          <p:cNvSpPr/>
          <p:nvPr/>
        </p:nvSpPr>
        <p:spPr>
          <a:xfrm>
            <a:off x="6828163" y="2665909"/>
            <a:ext cx="2362637" cy="295275"/>
          </a:xfrm>
          <a:prstGeom prst="rect">
            <a:avLst/>
          </a:prstGeom>
          <a:noFill/>
          <a:ln/>
        </p:spPr>
        <p:txBody>
          <a:bodyPr wrap="none" lIns="0" tIns="0" rIns="0" bIns="0" rtlCol="0" anchor="t"/>
          <a:lstStyle/>
          <a:p>
            <a:pPr algn="l" indent="0" marL="0">
              <a:lnSpc>
                <a:spcPct val="104000"/>
              </a:lnSpc>
              <a:buNone/>
            </a:pPr>
            <a:r>
              <a:rPr lang="en-US" sz="1850" b="1" dirty="0">
                <a:solidFill>
                  <a:srgbClr val="4A4A45"/>
                </a:solidFill>
                <a:latin typeface="Lato Bold" pitchFamily="34" charset="0"/>
                <a:ea typeface="Lato Bold" pitchFamily="34" charset="-122"/>
                <a:cs typeface="Lato Bold" pitchFamily="34" charset="-120"/>
              </a:rPr>
              <a:t>Потреби ВПО</a:t>
            </a:r>
            <a:endParaRPr lang="en-US" sz="1850" dirty="0"/>
          </a:p>
        </p:txBody>
      </p:sp>
      <p:sp>
        <p:nvSpPr>
          <p:cNvPr id="9" name="Text 5"/>
          <p:cNvSpPr/>
          <p:nvPr/>
        </p:nvSpPr>
        <p:spPr>
          <a:xfrm>
            <a:off x="6828163" y="3074591"/>
            <a:ext cx="4701958"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Реальні потреби внутрішньо переміщених осіб у житлі</a:t>
            </a:r>
            <a:endParaRPr lang="en-US" sz="14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32414" y="4063305"/>
            <a:ext cx="283461" cy="283468"/>
          </a:xfrm>
          <a:prstGeom prst="rect">
            <a:avLst/>
          </a:prstGeom>
        </p:spPr>
      </p:pic>
      <p:sp>
        <p:nvSpPr>
          <p:cNvPr id="11" name="Text 6"/>
          <p:cNvSpPr/>
          <p:nvPr/>
        </p:nvSpPr>
        <p:spPr>
          <a:xfrm>
            <a:off x="1275822" y="4057452"/>
            <a:ext cx="2750771" cy="295275"/>
          </a:xfrm>
          <a:prstGeom prst="rect">
            <a:avLst/>
          </a:prstGeom>
          <a:noFill/>
          <a:ln/>
        </p:spPr>
        <p:txBody>
          <a:bodyPr wrap="none" lIns="0" tIns="0" rIns="0" bIns="0" rtlCol="0" anchor="t"/>
          <a:lstStyle/>
          <a:p>
            <a:pPr algn="l" indent="0" marL="0">
              <a:lnSpc>
                <a:spcPct val="104000"/>
              </a:lnSpc>
              <a:buNone/>
            </a:pPr>
            <a:r>
              <a:rPr lang="en-US" sz="1850" b="1" dirty="0">
                <a:solidFill>
                  <a:srgbClr val="4A4A45"/>
                </a:solidFill>
                <a:latin typeface="Lato Bold" pitchFamily="34" charset="0"/>
                <a:ea typeface="Lato Bold" pitchFamily="34" charset="-122"/>
                <a:cs typeface="Lato Bold" pitchFamily="34" charset="-120"/>
              </a:rPr>
              <a:t>Спроможність органів</a:t>
            </a:r>
            <a:endParaRPr lang="en-US" sz="1850" dirty="0"/>
          </a:p>
        </p:txBody>
      </p:sp>
      <p:sp>
        <p:nvSpPr>
          <p:cNvPr id="12" name="Text 7"/>
          <p:cNvSpPr/>
          <p:nvPr/>
        </p:nvSpPr>
        <p:spPr>
          <a:xfrm>
            <a:off x="1275822" y="4466134"/>
            <a:ext cx="4701859"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Щодо придбання житла, у тому числі на умовах співфінансування з державного та місцевого бюджету та ризик або інших джерел, не заборонених законодавством</a:t>
            </a:r>
            <a:endParaRPr lang="en-US" sz="145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84755" y="4063305"/>
            <a:ext cx="283461" cy="283468"/>
          </a:xfrm>
          <a:prstGeom prst="rect">
            <a:avLst/>
          </a:prstGeom>
        </p:spPr>
      </p:pic>
      <p:sp>
        <p:nvSpPr>
          <p:cNvPr id="14" name="Text 8"/>
          <p:cNvSpPr/>
          <p:nvPr/>
        </p:nvSpPr>
        <p:spPr>
          <a:xfrm>
            <a:off x="6828163" y="4057452"/>
            <a:ext cx="2362637" cy="295275"/>
          </a:xfrm>
          <a:prstGeom prst="rect">
            <a:avLst/>
          </a:prstGeom>
          <a:noFill/>
          <a:ln/>
        </p:spPr>
        <p:txBody>
          <a:bodyPr wrap="none" lIns="0" tIns="0" rIns="0" bIns="0" rtlCol="0" anchor="t"/>
          <a:lstStyle/>
          <a:p>
            <a:pPr algn="l" indent="0" marL="0">
              <a:lnSpc>
                <a:spcPct val="104000"/>
              </a:lnSpc>
              <a:buNone/>
            </a:pPr>
            <a:r>
              <a:rPr lang="en-US" sz="1850" b="1" dirty="0">
                <a:solidFill>
                  <a:srgbClr val="4A4A45"/>
                </a:solidFill>
                <a:latin typeface="Lato Bold" pitchFamily="34" charset="0"/>
                <a:ea typeface="Lato Bold" pitchFamily="34" charset="-122"/>
                <a:cs typeface="Lato Bold" pitchFamily="34" charset="-120"/>
              </a:rPr>
              <a:t>Утримання житла</a:t>
            </a:r>
            <a:endParaRPr lang="en-US" sz="1850" dirty="0"/>
          </a:p>
        </p:txBody>
      </p:sp>
      <p:sp>
        <p:nvSpPr>
          <p:cNvPr id="15" name="Text 9"/>
          <p:cNvSpPr/>
          <p:nvPr/>
        </p:nvSpPr>
        <p:spPr>
          <a:xfrm>
            <a:off x="6828163" y="4466134"/>
            <a:ext cx="4701958"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Щодо подальшого забезпечення його утримання за рахунок місцевого бюджету та або інших джерел, не заборонених законодавством</a:t>
            </a:r>
            <a:endParaRPr lang="en-US" sz="14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574" y="1540867"/>
            <a:ext cx="8549466" cy="531614"/>
          </a:xfrm>
          <a:prstGeom prst="rect">
            <a:avLst/>
          </a:prstGeom>
          <a:noFill/>
          <a:ln/>
        </p:spPr>
        <p:txBody>
          <a:bodyPr wrap="none" lIns="0" tIns="0" rIns="0" bIns="0" rtlCol="0" anchor="t"/>
          <a:lstStyle/>
          <a:p>
            <a:pPr algn="l" indent="0" marL="0">
              <a:lnSpc>
                <a:spcPct val="104000"/>
              </a:lnSpc>
              <a:buNone/>
            </a:pPr>
            <a:r>
              <a:rPr lang="en-US" sz="3300" b="1" dirty="0">
                <a:solidFill>
                  <a:srgbClr val="282824"/>
                </a:solidFill>
                <a:latin typeface="Lato Bold" pitchFamily="34" charset="0"/>
                <a:ea typeface="Lato Bold" pitchFamily="34" charset="-122"/>
                <a:cs typeface="Lato Bold" pitchFamily="34" charset="-120"/>
              </a:rPr>
              <a:t>Пошук житла у сільській місцевості</a:t>
            </a:r>
            <a:endParaRPr lang="en-US" sz="3300" dirty="0"/>
          </a:p>
        </p:txBody>
      </p:sp>
      <p:sp>
        <p:nvSpPr>
          <p:cNvPr id="3" name="Text 1"/>
          <p:cNvSpPr/>
          <p:nvPr/>
        </p:nvSpPr>
        <p:spPr>
          <a:xfrm>
            <a:off x="661574" y="2378670"/>
            <a:ext cx="10868547"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5"/>
                </a:solidFill>
                <a:latin typeface="Lato" pitchFamily="34" charset="0"/>
                <a:ea typeface="Lato" pitchFamily="34" charset="-122"/>
                <a:cs typeface="Lato" pitchFamily="34" charset="-120"/>
              </a:rPr>
              <a:t>Виконавчі органи сільських, селищних, міських рад, військові адміністрації населених пунктів (у разі їх утворення), які формують фонди житла для тимчасового проживання, разом з користувачами із залученням органів державної влади, установ та організацій, громадських об'єднань, благодійних організацій, з питань внутрішню переміщених осіб, волонтерів здійснюють:</a:t>
            </a:r>
            <a:endParaRPr lang="en-US" sz="1300" dirty="0"/>
          </a:p>
        </p:txBody>
      </p:sp>
      <p:sp>
        <p:nvSpPr>
          <p:cNvPr id="4" name="Shape 2"/>
          <p:cNvSpPr/>
          <p:nvPr/>
        </p:nvSpPr>
        <p:spPr>
          <a:xfrm>
            <a:off x="661574" y="3326606"/>
            <a:ext cx="3520788" cy="1990427"/>
          </a:xfrm>
          <a:prstGeom prst="roundRect">
            <a:avLst>
              <a:gd name="adj" fmla="val 1282"/>
            </a:avLst>
          </a:prstGeom>
          <a:solidFill>
            <a:srgbClr val="E5DFD2"/>
          </a:solidFill>
          <a:ln/>
        </p:spPr>
      </p:sp>
      <p:sp>
        <p:nvSpPr>
          <p:cNvPr id="5" name="Text 3"/>
          <p:cNvSpPr/>
          <p:nvPr/>
        </p:nvSpPr>
        <p:spPr>
          <a:xfrm>
            <a:off x="831631" y="3496667"/>
            <a:ext cx="2126403" cy="265708"/>
          </a:xfrm>
          <a:prstGeom prst="rect">
            <a:avLst/>
          </a:prstGeom>
          <a:noFill/>
          <a:ln/>
        </p:spPr>
        <p:txBody>
          <a:bodyPr wrap="none" lIns="0" tIns="0" rIns="0" bIns="0" rtlCol="0" anchor="t"/>
          <a:lstStyle/>
          <a:p>
            <a:pPr algn="l" indent="0" marL="0">
              <a:lnSpc>
                <a:spcPct val="104000"/>
              </a:lnSpc>
              <a:buNone/>
            </a:pPr>
            <a:r>
              <a:rPr lang="en-US" sz="1650" b="1" dirty="0">
                <a:solidFill>
                  <a:srgbClr val="4A4A45"/>
                </a:solidFill>
                <a:latin typeface="Lato Bold" pitchFamily="34" charset="0"/>
                <a:ea typeface="Lato Bold" pitchFamily="34" charset="-122"/>
                <a:cs typeface="Lato Bold" pitchFamily="34" charset="-120"/>
              </a:rPr>
              <a:t>Пошук житла</a:t>
            </a:r>
            <a:endParaRPr lang="en-US" sz="1650" dirty="0"/>
          </a:p>
        </p:txBody>
      </p:sp>
      <p:sp>
        <p:nvSpPr>
          <p:cNvPr id="6" name="Text 4"/>
          <p:cNvSpPr/>
          <p:nvPr/>
        </p:nvSpPr>
        <p:spPr>
          <a:xfrm>
            <a:off x="831631" y="3854152"/>
            <a:ext cx="3180675" cy="1292820"/>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5"/>
                </a:solidFill>
                <a:latin typeface="Lato" pitchFamily="34" charset="0"/>
                <a:ea typeface="Lato" pitchFamily="34" charset="-122"/>
                <a:cs typeface="Lato" pitchFamily="34" charset="-120"/>
              </a:rPr>
              <a:t>Що може бути придбана на території відповідної територіальної громади, за межами територій відповідних територіальних громад, зокрема на території іншої області</a:t>
            </a:r>
            <a:endParaRPr lang="en-US" sz="1300" dirty="0"/>
          </a:p>
        </p:txBody>
      </p:sp>
      <p:sp>
        <p:nvSpPr>
          <p:cNvPr id="7" name="Shape 5"/>
          <p:cNvSpPr/>
          <p:nvPr/>
        </p:nvSpPr>
        <p:spPr>
          <a:xfrm>
            <a:off x="4335453" y="3326606"/>
            <a:ext cx="3520788" cy="1990427"/>
          </a:xfrm>
          <a:prstGeom prst="roundRect">
            <a:avLst>
              <a:gd name="adj" fmla="val 1282"/>
            </a:avLst>
          </a:prstGeom>
          <a:solidFill>
            <a:srgbClr val="E5DFD2"/>
          </a:solidFill>
          <a:ln/>
        </p:spPr>
      </p:sp>
      <p:sp>
        <p:nvSpPr>
          <p:cNvPr id="8" name="Text 6"/>
          <p:cNvSpPr/>
          <p:nvPr/>
        </p:nvSpPr>
        <p:spPr>
          <a:xfrm>
            <a:off x="4505510" y="3496667"/>
            <a:ext cx="2866755" cy="265708"/>
          </a:xfrm>
          <a:prstGeom prst="rect">
            <a:avLst/>
          </a:prstGeom>
          <a:noFill/>
          <a:ln/>
        </p:spPr>
        <p:txBody>
          <a:bodyPr wrap="none" lIns="0" tIns="0" rIns="0" bIns="0" rtlCol="0" anchor="t"/>
          <a:lstStyle/>
          <a:p>
            <a:pPr algn="l" indent="0" marL="0">
              <a:lnSpc>
                <a:spcPct val="104000"/>
              </a:lnSpc>
              <a:buNone/>
            </a:pPr>
            <a:r>
              <a:rPr lang="en-US" sz="1650" b="1" dirty="0">
                <a:solidFill>
                  <a:srgbClr val="4A4A45"/>
                </a:solidFill>
                <a:latin typeface="Lato Bold" pitchFamily="34" charset="0"/>
                <a:ea typeface="Lato Bold" pitchFamily="34" charset="-122"/>
                <a:cs typeface="Lato Bold" pitchFamily="34" charset="-120"/>
              </a:rPr>
              <a:t>Надання для проживання</a:t>
            </a:r>
            <a:endParaRPr lang="en-US" sz="1650" dirty="0"/>
          </a:p>
        </p:txBody>
      </p:sp>
      <p:sp>
        <p:nvSpPr>
          <p:cNvPr id="9" name="Text 7"/>
          <p:cNvSpPr/>
          <p:nvPr/>
        </p:nvSpPr>
        <p:spPr>
          <a:xfrm>
            <a:off x="4505510" y="3854152"/>
            <a:ext cx="3180675"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5"/>
                </a:solidFill>
                <a:latin typeface="Lato" pitchFamily="34" charset="0"/>
                <a:ea typeface="Lato" pitchFamily="34" charset="-122"/>
                <a:cs typeface="Lato" pitchFamily="34" charset="-120"/>
              </a:rPr>
              <a:t>Для тимчасового проживання користувачів та членів їх домогосподарств або членів кількох домогосподарств</a:t>
            </a:r>
            <a:endParaRPr lang="en-US" sz="1300" dirty="0"/>
          </a:p>
        </p:txBody>
      </p:sp>
      <p:sp>
        <p:nvSpPr>
          <p:cNvPr id="10" name="Shape 8"/>
          <p:cNvSpPr/>
          <p:nvPr/>
        </p:nvSpPr>
        <p:spPr>
          <a:xfrm>
            <a:off x="8009332" y="3326606"/>
            <a:ext cx="3520788" cy="1990427"/>
          </a:xfrm>
          <a:prstGeom prst="roundRect">
            <a:avLst>
              <a:gd name="adj" fmla="val 1282"/>
            </a:avLst>
          </a:prstGeom>
          <a:solidFill>
            <a:srgbClr val="E5DFD2"/>
          </a:solidFill>
          <a:ln/>
        </p:spPr>
      </p:sp>
      <p:sp>
        <p:nvSpPr>
          <p:cNvPr id="11" name="Text 9"/>
          <p:cNvSpPr/>
          <p:nvPr/>
        </p:nvSpPr>
        <p:spPr>
          <a:xfrm>
            <a:off x="8179389" y="3496667"/>
            <a:ext cx="2580020" cy="265708"/>
          </a:xfrm>
          <a:prstGeom prst="rect">
            <a:avLst/>
          </a:prstGeom>
          <a:noFill/>
          <a:ln/>
        </p:spPr>
        <p:txBody>
          <a:bodyPr wrap="none" lIns="0" tIns="0" rIns="0" bIns="0" rtlCol="0" anchor="t"/>
          <a:lstStyle/>
          <a:p>
            <a:pPr algn="l" indent="0" marL="0">
              <a:lnSpc>
                <a:spcPct val="104000"/>
              </a:lnSpc>
              <a:buNone/>
            </a:pPr>
            <a:r>
              <a:rPr lang="en-US" sz="1650" b="1" dirty="0">
                <a:solidFill>
                  <a:srgbClr val="4A4A45"/>
                </a:solidFill>
                <a:latin typeface="Lato Bold" pitchFamily="34" charset="0"/>
                <a:ea typeface="Lato Bold" pitchFamily="34" charset="-122"/>
                <a:cs typeface="Lato Bold" pitchFamily="34" charset="-120"/>
              </a:rPr>
              <a:t>Попереднє узгодження</a:t>
            </a:r>
            <a:endParaRPr lang="en-US" sz="1650" dirty="0"/>
          </a:p>
        </p:txBody>
      </p:sp>
      <p:sp>
        <p:nvSpPr>
          <p:cNvPr id="12" name="Text 10"/>
          <p:cNvSpPr/>
          <p:nvPr/>
        </p:nvSpPr>
        <p:spPr>
          <a:xfrm>
            <a:off x="8179389" y="3854152"/>
            <a:ext cx="3180675"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4A4A45"/>
                </a:solidFill>
                <a:latin typeface="Lato" pitchFamily="34" charset="0"/>
                <a:ea typeface="Lato" pitchFamily="34" charset="-122"/>
                <a:cs typeface="Lato" pitchFamily="34" charset="-120"/>
              </a:rPr>
              <a:t>З власниками такого житла попередньої вартості та можливості придбання житла</a:t>
            </a:r>
            <a:endParaRPr lang="en-US" sz="13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46503" y="526752"/>
            <a:ext cx="8233859" cy="406995"/>
          </a:xfrm>
          <a:prstGeom prst="rect">
            <a:avLst/>
          </a:prstGeom>
          <a:noFill/>
          <a:ln/>
        </p:spPr>
        <p:txBody>
          <a:bodyPr wrap="none" lIns="0" tIns="0" rIns="0" bIns="0" rtlCol="0" anchor="t"/>
          <a:lstStyle/>
          <a:p>
            <a:pPr algn="l" indent="0" marL="0">
              <a:lnSpc>
                <a:spcPct val="104000"/>
              </a:lnSpc>
              <a:buNone/>
            </a:pPr>
            <a:r>
              <a:rPr lang="en-US" sz="2550" b="1" dirty="0">
                <a:solidFill>
                  <a:srgbClr val="282824"/>
                </a:solidFill>
                <a:latin typeface="Lato Bold" pitchFamily="34" charset="0"/>
                <a:ea typeface="Lato Bold" pitchFamily="34" charset="-122"/>
                <a:cs typeface="Lato Bold" pitchFamily="34" charset="-120"/>
              </a:rPr>
              <a:t>Подача заяви та умови використання житла</a:t>
            </a:r>
            <a:endParaRPr lang="en-US" sz="2550" dirty="0"/>
          </a:p>
        </p:txBody>
      </p:sp>
      <p:sp>
        <p:nvSpPr>
          <p:cNvPr id="3" name="Shape 1"/>
          <p:cNvSpPr/>
          <p:nvPr/>
        </p:nvSpPr>
        <p:spPr>
          <a:xfrm>
            <a:off x="6086323" y="1113234"/>
            <a:ext cx="19050" cy="5218013"/>
          </a:xfrm>
          <a:prstGeom prst="roundRect">
            <a:avLst>
              <a:gd name="adj" fmla="val 102555"/>
            </a:avLst>
          </a:prstGeom>
          <a:solidFill>
            <a:srgbClr val="CBC5B8"/>
          </a:solidFill>
          <a:ln/>
        </p:spPr>
      </p:sp>
      <p:sp>
        <p:nvSpPr>
          <p:cNvPr id="4" name="Shape 2"/>
          <p:cNvSpPr/>
          <p:nvPr/>
        </p:nvSpPr>
        <p:spPr>
          <a:xfrm>
            <a:off x="5577691" y="1250156"/>
            <a:ext cx="390714" cy="19050"/>
          </a:xfrm>
          <a:prstGeom prst="roundRect">
            <a:avLst>
              <a:gd name="adj" fmla="val 102555"/>
            </a:avLst>
          </a:prstGeom>
          <a:solidFill>
            <a:srgbClr val="CBC5B8"/>
          </a:solidFill>
          <a:ln/>
        </p:spPr>
      </p:sp>
      <p:sp>
        <p:nvSpPr>
          <p:cNvPr id="5" name="Shape 3"/>
          <p:cNvSpPr/>
          <p:nvPr/>
        </p:nvSpPr>
        <p:spPr>
          <a:xfrm>
            <a:off x="5949355" y="1113234"/>
            <a:ext cx="292986" cy="292993"/>
          </a:xfrm>
          <a:prstGeom prst="roundRect">
            <a:avLst>
              <a:gd name="adj" fmla="val 6668"/>
            </a:avLst>
          </a:prstGeom>
          <a:solidFill>
            <a:srgbClr val="E5DFD2"/>
          </a:solidFill>
          <a:ln/>
        </p:spPr>
      </p:sp>
      <p:sp>
        <p:nvSpPr>
          <p:cNvPr id="6" name="Text 4"/>
          <p:cNvSpPr/>
          <p:nvPr/>
        </p:nvSpPr>
        <p:spPr>
          <a:xfrm>
            <a:off x="5998119" y="1137593"/>
            <a:ext cx="195357" cy="244177"/>
          </a:xfrm>
          <a:prstGeom prst="rect">
            <a:avLst/>
          </a:prstGeom>
          <a:noFill/>
          <a:ln/>
        </p:spPr>
        <p:txBody>
          <a:bodyPr wrap="none" lIns="0" tIns="0" rIns="0" bIns="0" rtlCol="0" anchor="ctr"/>
          <a:lstStyle/>
          <a:p>
            <a:pPr algn="ctr" indent="0" marL="0">
              <a:lnSpc>
                <a:spcPct val="100000"/>
              </a:lnSpc>
              <a:buNone/>
            </a:pPr>
            <a:r>
              <a:rPr lang="en-US" sz="1500" b="1" dirty="0">
                <a:solidFill>
                  <a:srgbClr val="4A4A45"/>
                </a:solidFill>
                <a:latin typeface="Lato Bold" pitchFamily="34" charset="0"/>
                <a:ea typeface="Lato Bold" pitchFamily="34" charset="-122"/>
                <a:cs typeface="Lato Bold" pitchFamily="34" charset="-120"/>
              </a:rPr>
              <a:t>1</a:t>
            </a:r>
            <a:endParaRPr lang="en-US" sz="1500" dirty="0"/>
          </a:p>
        </p:txBody>
      </p:sp>
      <p:sp>
        <p:nvSpPr>
          <p:cNvPr id="7" name="Text 5"/>
          <p:cNvSpPr/>
          <p:nvPr/>
        </p:nvSpPr>
        <p:spPr>
          <a:xfrm>
            <a:off x="2809209" y="1157982"/>
            <a:ext cx="2635482" cy="203498"/>
          </a:xfrm>
          <a:prstGeom prst="rect">
            <a:avLst/>
          </a:prstGeom>
          <a:noFill/>
          <a:ln/>
        </p:spPr>
        <p:txBody>
          <a:bodyPr wrap="none" lIns="0" tIns="0" rIns="0" bIns="0" rtlCol="0" anchor="t"/>
          <a:lstStyle/>
          <a:p>
            <a:pPr algn="r" indent="0" marL="0">
              <a:lnSpc>
                <a:spcPct val="104000"/>
              </a:lnSpc>
              <a:buNone/>
            </a:pPr>
            <a:r>
              <a:rPr lang="en-US" sz="1250" b="1" dirty="0">
                <a:solidFill>
                  <a:srgbClr val="4A4A45"/>
                </a:solidFill>
                <a:latin typeface="Lato Bold" pitchFamily="34" charset="0"/>
                <a:ea typeface="Lato Bold" pitchFamily="34" charset="-122"/>
                <a:cs typeface="Lato Bold" pitchFamily="34" charset="-120"/>
              </a:rPr>
              <a:t>Подача заяви (протягом 3 днів)</a:t>
            </a:r>
            <a:endParaRPr lang="en-US" sz="1250" dirty="0"/>
          </a:p>
        </p:txBody>
      </p:sp>
      <p:sp>
        <p:nvSpPr>
          <p:cNvPr id="8" name="Text 6"/>
          <p:cNvSpPr/>
          <p:nvPr/>
        </p:nvSpPr>
        <p:spPr>
          <a:xfrm>
            <a:off x="746503" y="1415256"/>
            <a:ext cx="4698188" cy="1056084"/>
          </a:xfrm>
          <a:prstGeom prst="rect">
            <a:avLst/>
          </a:prstGeom>
          <a:noFill/>
          <a:ln/>
        </p:spPr>
        <p:txBody>
          <a:bodyPr wrap="square" lIns="0" tIns="0" rIns="0" bIns="0" rtlCol="0" anchor="t">
            <a:normAutofit/>
          </a:bodyPr>
          <a:lstStyle/>
          <a:p>
            <a:pPr algn="r" indent="0" marL="0">
              <a:lnSpc>
                <a:spcPct val="113000"/>
              </a:lnSpc>
              <a:buNone/>
            </a:pPr>
            <a:r>
              <a:rPr lang="en-US" sz="1000" dirty="0">
                <a:solidFill>
                  <a:srgbClr val="4A4A45"/>
                </a:solidFill>
                <a:latin typeface="Lato" pitchFamily="34" charset="0"/>
                <a:ea typeface="Lato" pitchFamily="34" charset="-122"/>
                <a:cs typeface="Lato" pitchFamily="34" charset="-120"/>
              </a:rPr>
              <a:t>Протягом трьох календарних днів з моменту узгодження з власником житла умов, передбачених пунктом 9 цього порядку, користувачі подають до виконавчих органів сільських, селищних, міських рад, військових адміністрацій населених пунктів (у разі їх утворення), які формують фонд житла для тимчасового проживання, заяву про надання у користування житла у сільській місцевості</a:t>
            </a:r>
            <a:endParaRPr lang="en-US" sz="1000" dirty="0"/>
          </a:p>
        </p:txBody>
      </p:sp>
      <p:sp>
        <p:nvSpPr>
          <p:cNvPr id="9" name="Shape 7"/>
          <p:cNvSpPr/>
          <p:nvPr/>
        </p:nvSpPr>
        <p:spPr>
          <a:xfrm>
            <a:off x="6223291" y="1950541"/>
            <a:ext cx="390714" cy="19050"/>
          </a:xfrm>
          <a:prstGeom prst="roundRect">
            <a:avLst>
              <a:gd name="adj" fmla="val 102555"/>
            </a:avLst>
          </a:prstGeom>
          <a:solidFill>
            <a:srgbClr val="CBC5B8"/>
          </a:solidFill>
          <a:ln/>
        </p:spPr>
      </p:sp>
      <p:sp>
        <p:nvSpPr>
          <p:cNvPr id="10" name="Shape 8"/>
          <p:cNvSpPr/>
          <p:nvPr/>
        </p:nvSpPr>
        <p:spPr>
          <a:xfrm>
            <a:off x="5949355" y="1813620"/>
            <a:ext cx="292986" cy="292993"/>
          </a:xfrm>
          <a:prstGeom prst="roundRect">
            <a:avLst>
              <a:gd name="adj" fmla="val 6668"/>
            </a:avLst>
          </a:prstGeom>
          <a:solidFill>
            <a:srgbClr val="E5DFD2"/>
          </a:solidFill>
          <a:ln/>
        </p:spPr>
      </p:sp>
      <p:sp>
        <p:nvSpPr>
          <p:cNvPr id="11" name="Text 9"/>
          <p:cNvSpPr/>
          <p:nvPr/>
        </p:nvSpPr>
        <p:spPr>
          <a:xfrm>
            <a:off x="5998119" y="1837978"/>
            <a:ext cx="195357" cy="244177"/>
          </a:xfrm>
          <a:prstGeom prst="rect">
            <a:avLst/>
          </a:prstGeom>
          <a:noFill/>
          <a:ln/>
        </p:spPr>
        <p:txBody>
          <a:bodyPr wrap="none" lIns="0" tIns="0" rIns="0" bIns="0" rtlCol="0" anchor="ctr"/>
          <a:lstStyle/>
          <a:p>
            <a:pPr algn="ctr" indent="0" marL="0">
              <a:lnSpc>
                <a:spcPct val="100000"/>
              </a:lnSpc>
              <a:buNone/>
            </a:pPr>
            <a:r>
              <a:rPr lang="en-US" sz="1500" b="1" dirty="0">
                <a:solidFill>
                  <a:srgbClr val="4A4A45"/>
                </a:solidFill>
                <a:latin typeface="Lato Bold" pitchFamily="34" charset="0"/>
                <a:ea typeface="Lato Bold" pitchFamily="34" charset="-122"/>
                <a:cs typeface="Lato Bold" pitchFamily="34" charset="-120"/>
              </a:rPr>
              <a:t>2</a:t>
            </a:r>
            <a:endParaRPr lang="en-US" sz="1500" dirty="0"/>
          </a:p>
        </p:txBody>
      </p:sp>
      <p:sp>
        <p:nvSpPr>
          <p:cNvPr id="12" name="Text 10"/>
          <p:cNvSpPr/>
          <p:nvPr/>
        </p:nvSpPr>
        <p:spPr>
          <a:xfrm>
            <a:off x="6747004" y="1858367"/>
            <a:ext cx="3194069" cy="203498"/>
          </a:xfrm>
          <a:prstGeom prst="rect">
            <a:avLst/>
          </a:prstGeom>
          <a:noFill/>
          <a:ln/>
        </p:spPr>
        <p:txBody>
          <a:bodyPr wrap="none" lIns="0" tIns="0" rIns="0" bIns="0" rtlCol="0" anchor="t"/>
          <a:lstStyle/>
          <a:p>
            <a:pPr algn="l" indent="0" marL="0">
              <a:lnSpc>
                <a:spcPct val="104000"/>
              </a:lnSpc>
              <a:buNone/>
            </a:pPr>
            <a:r>
              <a:rPr lang="en-US" sz="1250" b="1" dirty="0">
                <a:solidFill>
                  <a:srgbClr val="4A4A45"/>
                </a:solidFill>
                <a:latin typeface="Lato Bold" pitchFamily="34" charset="0"/>
                <a:ea typeface="Lato Bold" pitchFamily="34" charset="-122"/>
                <a:cs typeface="Lato Bold" pitchFamily="34" charset="-120"/>
              </a:rPr>
              <a:t>Укладання договору купівлі-продажу</a:t>
            </a:r>
            <a:endParaRPr lang="en-US" sz="1250" dirty="0"/>
          </a:p>
        </p:txBody>
      </p:sp>
      <p:sp>
        <p:nvSpPr>
          <p:cNvPr id="13" name="Text 11"/>
          <p:cNvSpPr/>
          <p:nvPr/>
        </p:nvSpPr>
        <p:spPr>
          <a:xfrm>
            <a:off x="6747004" y="2115641"/>
            <a:ext cx="4698188" cy="1056084"/>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4A4A45"/>
                </a:solidFill>
                <a:latin typeface="Lato" pitchFamily="34" charset="0"/>
                <a:ea typeface="Lato" pitchFamily="34" charset="-122"/>
                <a:cs typeface="Lato" pitchFamily="34" charset="-120"/>
              </a:rPr>
              <a:t>У разі залучення виконавчими органами сільських, селищних, міських рад, військовими адміністраціями населених пунктів (у разі їх утворення), які формують фонди житла для тимчасового проживання, до фінансування витрат на придбання житла у сільській місцевості коштів державного бюджету укладання договору купівлі-продажу житлового обʼєкта здійснюється після надання відповідного фінансування</a:t>
            </a:r>
            <a:endParaRPr lang="en-US" sz="1000" dirty="0"/>
          </a:p>
        </p:txBody>
      </p:sp>
      <p:sp>
        <p:nvSpPr>
          <p:cNvPr id="14" name="Shape 12"/>
          <p:cNvSpPr/>
          <p:nvPr/>
        </p:nvSpPr>
        <p:spPr>
          <a:xfrm>
            <a:off x="5577691" y="2787749"/>
            <a:ext cx="390714" cy="19050"/>
          </a:xfrm>
          <a:prstGeom prst="roundRect">
            <a:avLst>
              <a:gd name="adj" fmla="val 102555"/>
            </a:avLst>
          </a:prstGeom>
          <a:solidFill>
            <a:srgbClr val="CBC5B8"/>
          </a:solidFill>
          <a:ln/>
        </p:spPr>
      </p:sp>
      <p:sp>
        <p:nvSpPr>
          <p:cNvPr id="15" name="Shape 13"/>
          <p:cNvSpPr/>
          <p:nvPr/>
        </p:nvSpPr>
        <p:spPr>
          <a:xfrm>
            <a:off x="5949355" y="2650827"/>
            <a:ext cx="292986" cy="292993"/>
          </a:xfrm>
          <a:prstGeom prst="roundRect">
            <a:avLst>
              <a:gd name="adj" fmla="val 6668"/>
            </a:avLst>
          </a:prstGeom>
          <a:solidFill>
            <a:srgbClr val="E5DFD2"/>
          </a:solidFill>
          <a:ln/>
        </p:spPr>
      </p:sp>
      <p:sp>
        <p:nvSpPr>
          <p:cNvPr id="16" name="Text 14"/>
          <p:cNvSpPr/>
          <p:nvPr/>
        </p:nvSpPr>
        <p:spPr>
          <a:xfrm>
            <a:off x="5998119" y="2675186"/>
            <a:ext cx="195357" cy="244177"/>
          </a:xfrm>
          <a:prstGeom prst="rect">
            <a:avLst/>
          </a:prstGeom>
          <a:noFill/>
          <a:ln/>
        </p:spPr>
        <p:txBody>
          <a:bodyPr wrap="none" lIns="0" tIns="0" rIns="0" bIns="0" rtlCol="0" anchor="ctr"/>
          <a:lstStyle/>
          <a:p>
            <a:pPr algn="ctr" indent="0" marL="0">
              <a:lnSpc>
                <a:spcPct val="100000"/>
              </a:lnSpc>
              <a:buNone/>
            </a:pPr>
            <a:r>
              <a:rPr lang="en-US" sz="1500" b="1" dirty="0">
                <a:solidFill>
                  <a:srgbClr val="4A4A45"/>
                </a:solidFill>
                <a:latin typeface="Lato Bold" pitchFamily="34" charset="0"/>
                <a:ea typeface="Lato Bold" pitchFamily="34" charset="-122"/>
                <a:cs typeface="Lato Bold" pitchFamily="34" charset="-120"/>
              </a:rPr>
              <a:t>3</a:t>
            </a:r>
            <a:endParaRPr lang="en-US" sz="1500" dirty="0"/>
          </a:p>
        </p:txBody>
      </p:sp>
      <p:sp>
        <p:nvSpPr>
          <p:cNvPr id="17" name="Text 15"/>
          <p:cNvSpPr/>
          <p:nvPr/>
        </p:nvSpPr>
        <p:spPr>
          <a:xfrm>
            <a:off x="3497870" y="2695575"/>
            <a:ext cx="1946822" cy="203498"/>
          </a:xfrm>
          <a:prstGeom prst="rect">
            <a:avLst/>
          </a:prstGeom>
          <a:noFill/>
          <a:ln/>
        </p:spPr>
        <p:txBody>
          <a:bodyPr wrap="none" lIns="0" tIns="0" rIns="0" bIns="0" rtlCol="0" anchor="t"/>
          <a:lstStyle/>
          <a:p>
            <a:pPr algn="r" indent="0" marL="0">
              <a:lnSpc>
                <a:spcPct val="104000"/>
              </a:lnSpc>
              <a:buNone/>
            </a:pPr>
            <a:r>
              <a:rPr lang="en-US" sz="1250" b="1" dirty="0">
                <a:solidFill>
                  <a:srgbClr val="4A4A45"/>
                </a:solidFill>
                <a:latin typeface="Lato Bold" pitchFamily="34" charset="0"/>
                <a:ea typeface="Lato Bold" pitchFamily="34" charset="-122"/>
                <a:cs typeface="Lato Bold" pitchFamily="34" charset="-120"/>
              </a:rPr>
              <a:t>Адаптація житла (п. 20)</a:t>
            </a:r>
            <a:endParaRPr lang="en-US" sz="1250" dirty="0"/>
          </a:p>
        </p:txBody>
      </p:sp>
      <p:sp>
        <p:nvSpPr>
          <p:cNvPr id="18" name="Text 16"/>
          <p:cNvSpPr/>
          <p:nvPr/>
        </p:nvSpPr>
        <p:spPr>
          <a:xfrm>
            <a:off x="746503" y="2952849"/>
            <a:ext cx="4698188" cy="2112169"/>
          </a:xfrm>
          <a:prstGeom prst="rect">
            <a:avLst/>
          </a:prstGeom>
          <a:noFill/>
          <a:ln/>
        </p:spPr>
        <p:txBody>
          <a:bodyPr wrap="square" lIns="0" tIns="0" rIns="0" bIns="0" rtlCol="0" anchor="t">
            <a:normAutofit/>
          </a:bodyPr>
          <a:lstStyle/>
          <a:p>
            <a:pPr algn="r" indent="0" marL="0">
              <a:lnSpc>
                <a:spcPct val="113000"/>
              </a:lnSpc>
              <a:buNone/>
            </a:pPr>
            <a:r>
              <a:rPr lang="en-US" sz="1000" dirty="0">
                <a:solidFill>
                  <a:srgbClr val="4A4A45"/>
                </a:solidFill>
                <a:latin typeface="Lato" pitchFamily="34" charset="0"/>
                <a:ea typeface="Lato" pitchFamily="34" charset="-122"/>
                <a:cs typeface="Lato" pitchFamily="34" charset="-120"/>
              </a:rPr>
              <a:t>Залежно від потреб користувачів виконавчі органи сільських, селищних, міських рад, військовими адміністраціями населених пунктів (у разі їх утворення), які формують фонди житла для тимчасового проживання, здійснюють самостійно та/або із залученням громадських обладнання житла засобами безперешкодного доступу або розумне пристосування житла відповідно до Порядку влаштування засобів безперешкодного доступу осіб з інвалідністю та інших маломобільних груп населення до будинків, будівель, споруд будь-якого призначення, їх комплексів та частин, об'єктів інженерно транспортної інфраструктури та або їх розумного пристосування, затвердженого постановою кабінету міністрів України від 30 червня 2021р. номер 668 (Офіційний вісник України, 2021 р., № 54, ст. 3349)</a:t>
            </a:r>
            <a:endParaRPr lang="en-US" sz="1000" dirty="0"/>
          </a:p>
        </p:txBody>
      </p:sp>
      <p:sp>
        <p:nvSpPr>
          <p:cNvPr id="19" name="Shape 17"/>
          <p:cNvSpPr/>
          <p:nvPr/>
        </p:nvSpPr>
        <p:spPr>
          <a:xfrm>
            <a:off x="6223291" y="4084538"/>
            <a:ext cx="390714" cy="19050"/>
          </a:xfrm>
          <a:prstGeom prst="roundRect">
            <a:avLst>
              <a:gd name="adj" fmla="val 102555"/>
            </a:avLst>
          </a:prstGeom>
          <a:solidFill>
            <a:srgbClr val="CBC5B8"/>
          </a:solidFill>
          <a:ln/>
        </p:spPr>
      </p:sp>
      <p:sp>
        <p:nvSpPr>
          <p:cNvPr id="20" name="Shape 18"/>
          <p:cNvSpPr/>
          <p:nvPr/>
        </p:nvSpPr>
        <p:spPr>
          <a:xfrm>
            <a:off x="5949355" y="3947616"/>
            <a:ext cx="292986" cy="292993"/>
          </a:xfrm>
          <a:prstGeom prst="roundRect">
            <a:avLst>
              <a:gd name="adj" fmla="val 6668"/>
            </a:avLst>
          </a:prstGeom>
          <a:solidFill>
            <a:srgbClr val="E5DFD2"/>
          </a:solidFill>
          <a:ln/>
        </p:spPr>
      </p:sp>
      <p:sp>
        <p:nvSpPr>
          <p:cNvPr id="21" name="Text 19"/>
          <p:cNvSpPr/>
          <p:nvPr/>
        </p:nvSpPr>
        <p:spPr>
          <a:xfrm>
            <a:off x="5998119" y="3971975"/>
            <a:ext cx="195357" cy="244177"/>
          </a:xfrm>
          <a:prstGeom prst="rect">
            <a:avLst/>
          </a:prstGeom>
          <a:noFill/>
          <a:ln/>
        </p:spPr>
        <p:txBody>
          <a:bodyPr wrap="none" lIns="0" tIns="0" rIns="0" bIns="0" rtlCol="0" anchor="ctr"/>
          <a:lstStyle/>
          <a:p>
            <a:pPr algn="ctr" indent="0" marL="0">
              <a:lnSpc>
                <a:spcPct val="100000"/>
              </a:lnSpc>
              <a:buNone/>
            </a:pPr>
            <a:r>
              <a:rPr lang="en-US" sz="1500" b="1" dirty="0">
                <a:solidFill>
                  <a:srgbClr val="4A4A45"/>
                </a:solidFill>
                <a:latin typeface="Lato Bold" pitchFamily="34" charset="0"/>
                <a:ea typeface="Lato Bold" pitchFamily="34" charset="-122"/>
                <a:cs typeface="Lato Bold" pitchFamily="34" charset="-120"/>
              </a:rPr>
              <a:t>4</a:t>
            </a:r>
            <a:endParaRPr lang="en-US" sz="1500" dirty="0"/>
          </a:p>
        </p:txBody>
      </p:sp>
      <p:sp>
        <p:nvSpPr>
          <p:cNvPr id="22" name="Text 20"/>
          <p:cNvSpPr/>
          <p:nvPr/>
        </p:nvSpPr>
        <p:spPr>
          <a:xfrm>
            <a:off x="6747004" y="3992364"/>
            <a:ext cx="3245463" cy="203498"/>
          </a:xfrm>
          <a:prstGeom prst="rect">
            <a:avLst/>
          </a:prstGeom>
          <a:noFill/>
          <a:ln/>
        </p:spPr>
        <p:txBody>
          <a:bodyPr wrap="none" lIns="0" tIns="0" rIns="0" bIns="0" rtlCol="0" anchor="t"/>
          <a:lstStyle/>
          <a:p>
            <a:pPr algn="l" indent="0" marL="0">
              <a:lnSpc>
                <a:spcPct val="104000"/>
              </a:lnSpc>
              <a:buNone/>
            </a:pPr>
            <a:r>
              <a:rPr lang="en-US" sz="1250" b="1" dirty="0">
                <a:solidFill>
                  <a:srgbClr val="4A4A45"/>
                </a:solidFill>
                <a:latin typeface="Lato Bold" pitchFamily="34" charset="0"/>
                <a:ea typeface="Lato Bold" pitchFamily="34" charset="-122"/>
                <a:cs typeface="Lato Bold" pitchFamily="34" charset="-120"/>
              </a:rPr>
              <a:t>Включення до житлового фонду (п. 21)</a:t>
            </a:r>
            <a:endParaRPr lang="en-US" sz="1250" dirty="0"/>
          </a:p>
        </p:txBody>
      </p:sp>
      <p:sp>
        <p:nvSpPr>
          <p:cNvPr id="23" name="Text 21"/>
          <p:cNvSpPr/>
          <p:nvPr/>
        </p:nvSpPr>
        <p:spPr>
          <a:xfrm>
            <a:off x="6747004" y="4249638"/>
            <a:ext cx="4698188" cy="528042"/>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4A4A45"/>
                </a:solidFill>
                <a:latin typeface="Lato" pitchFamily="34" charset="0"/>
                <a:ea typeface="Lato" pitchFamily="34" charset="-122"/>
                <a:cs typeface="Lato" pitchFamily="34" charset="-120"/>
              </a:rPr>
              <a:t>Житло у сільській місцевості включається до житлового фонду відповідальної територіальної громади у встановленому законодавством порядку</a:t>
            </a:r>
            <a:endParaRPr lang="en-US" sz="1000" dirty="0"/>
          </a:p>
        </p:txBody>
      </p:sp>
      <p:sp>
        <p:nvSpPr>
          <p:cNvPr id="24" name="Shape 22"/>
          <p:cNvSpPr/>
          <p:nvPr/>
        </p:nvSpPr>
        <p:spPr>
          <a:xfrm>
            <a:off x="5577691" y="5381427"/>
            <a:ext cx="390714" cy="19050"/>
          </a:xfrm>
          <a:prstGeom prst="roundRect">
            <a:avLst>
              <a:gd name="adj" fmla="val 102555"/>
            </a:avLst>
          </a:prstGeom>
          <a:solidFill>
            <a:srgbClr val="CBC5B8"/>
          </a:solidFill>
          <a:ln/>
        </p:spPr>
      </p:sp>
      <p:sp>
        <p:nvSpPr>
          <p:cNvPr id="25" name="Shape 23"/>
          <p:cNvSpPr/>
          <p:nvPr/>
        </p:nvSpPr>
        <p:spPr>
          <a:xfrm>
            <a:off x="5949355" y="5244505"/>
            <a:ext cx="292986" cy="292993"/>
          </a:xfrm>
          <a:prstGeom prst="roundRect">
            <a:avLst>
              <a:gd name="adj" fmla="val 6668"/>
            </a:avLst>
          </a:prstGeom>
          <a:solidFill>
            <a:srgbClr val="E5DFD2"/>
          </a:solidFill>
          <a:ln/>
        </p:spPr>
      </p:sp>
      <p:sp>
        <p:nvSpPr>
          <p:cNvPr id="26" name="Text 24"/>
          <p:cNvSpPr/>
          <p:nvPr/>
        </p:nvSpPr>
        <p:spPr>
          <a:xfrm>
            <a:off x="5998119" y="5268863"/>
            <a:ext cx="195357" cy="244177"/>
          </a:xfrm>
          <a:prstGeom prst="rect">
            <a:avLst/>
          </a:prstGeom>
          <a:noFill/>
          <a:ln/>
        </p:spPr>
        <p:txBody>
          <a:bodyPr wrap="none" lIns="0" tIns="0" rIns="0" bIns="0" rtlCol="0" anchor="ctr"/>
          <a:lstStyle/>
          <a:p>
            <a:pPr algn="ctr" indent="0" marL="0">
              <a:lnSpc>
                <a:spcPct val="100000"/>
              </a:lnSpc>
              <a:buNone/>
            </a:pPr>
            <a:r>
              <a:rPr lang="en-US" sz="1500" b="1" dirty="0">
                <a:solidFill>
                  <a:srgbClr val="4A4A45"/>
                </a:solidFill>
                <a:latin typeface="Lato Bold" pitchFamily="34" charset="0"/>
                <a:ea typeface="Lato Bold" pitchFamily="34" charset="-122"/>
                <a:cs typeface="Lato Bold" pitchFamily="34" charset="-120"/>
              </a:rPr>
              <a:t>5</a:t>
            </a:r>
            <a:endParaRPr lang="en-US" sz="1500" dirty="0"/>
          </a:p>
        </p:txBody>
      </p:sp>
      <p:sp>
        <p:nvSpPr>
          <p:cNvPr id="27" name="Text 25"/>
          <p:cNvSpPr/>
          <p:nvPr/>
        </p:nvSpPr>
        <p:spPr>
          <a:xfrm>
            <a:off x="3096540" y="5289252"/>
            <a:ext cx="2348151" cy="203498"/>
          </a:xfrm>
          <a:prstGeom prst="rect">
            <a:avLst/>
          </a:prstGeom>
          <a:noFill/>
          <a:ln/>
        </p:spPr>
        <p:txBody>
          <a:bodyPr wrap="none" lIns="0" tIns="0" rIns="0" bIns="0" rtlCol="0" anchor="t"/>
          <a:lstStyle/>
          <a:p>
            <a:pPr algn="r" indent="0" marL="0">
              <a:lnSpc>
                <a:spcPct val="104000"/>
              </a:lnSpc>
              <a:buNone/>
            </a:pPr>
            <a:r>
              <a:rPr lang="en-US" sz="1250" b="1" dirty="0">
                <a:solidFill>
                  <a:srgbClr val="4A4A45"/>
                </a:solidFill>
                <a:latin typeface="Lato Bold" pitchFamily="34" charset="0"/>
                <a:ea typeface="Lato Bold" pitchFamily="34" charset="-122"/>
                <a:cs typeface="Lato Bold" pitchFamily="34" charset="-120"/>
              </a:rPr>
              <a:t>Заборона відчуження (п. 22)</a:t>
            </a:r>
            <a:endParaRPr lang="en-US" sz="1250" dirty="0"/>
          </a:p>
        </p:txBody>
      </p:sp>
      <p:sp>
        <p:nvSpPr>
          <p:cNvPr id="28" name="Text 26"/>
          <p:cNvSpPr/>
          <p:nvPr/>
        </p:nvSpPr>
        <p:spPr>
          <a:xfrm>
            <a:off x="746503" y="5546527"/>
            <a:ext cx="4698188" cy="352028"/>
          </a:xfrm>
          <a:prstGeom prst="rect">
            <a:avLst/>
          </a:prstGeom>
          <a:noFill/>
          <a:ln/>
        </p:spPr>
        <p:txBody>
          <a:bodyPr wrap="square" lIns="0" tIns="0" rIns="0" bIns="0" rtlCol="0" anchor="t">
            <a:normAutofit/>
          </a:bodyPr>
          <a:lstStyle/>
          <a:p>
            <a:pPr algn="r" indent="0" marL="0">
              <a:lnSpc>
                <a:spcPct val="113000"/>
              </a:lnSpc>
              <a:buNone/>
            </a:pPr>
            <a:r>
              <a:rPr lang="en-US" sz="1000" dirty="0">
                <a:solidFill>
                  <a:srgbClr val="4A4A45"/>
                </a:solidFill>
                <a:latin typeface="Lato" pitchFamily="34" charset="0"/>
                <a:ea typeface="Lato" pitchFamily="34" charset="-122"/>
                <a:cs typeface="Lato" pitchFamily="34" charset="-120"/>
              </a:rPr>
              <a:t>Житло у сільській місцевості набути в межах реалізації експериментального проекту, забороняється відчужувати</a:t>
            </a:r>
            <a:endParaRPr lang="en-US" sz="1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1001191" y="558998"/>
            <a:ext cx="1255483" cy="325834"/>
          </a:xfrm>
          <a:prstGeom prst="roundRect">
            <a:avLst>
              <a:gd name="adj" fmla="val 6526"/>
            </a:avLst>
          </a:prstGeom>
          <a:solidFill>
            <a:srgbClr val="E7E7E4"/>
          </a:solidFill>
          <a:ln/>
        </p:spPr>
      </p:sp>
      <p:sp>
        <p:nvSpPr>
          <p:cNvPr id="3" name="Text 1"/>
          <p:cNvSpPr/>
          <p:nvPr/>
        </p:nvSpPr>
        <p:spPr>
          <a:xfrm>
            <a:off x="1107452" y="612080"/>
            <a:ext cx="1652546" cy="219670"/>
          </a:xfrm>
          <a:prstGeom prst="rect">
            <a:avLst/>
          </a:prstGeom>
          <a:noFill/>
          <a:ln/>
        </p:spPr>
        <p:txBody>
          <a:bodyPr wrap="none" lIns="0" tIns="0" rIns="0" bIns="0" rtlCol="0" anchor="t"/>
          <a:lstStyle/>
          <a:p>
            <a:pPr algn="l" indent="0" marL="0">
              <a:lnSpc>
                <a:spcPct val="129000"/>
              </a:lnSpc>
              <a:buNone/>
            </a:pPr>
            <a:r>
              <a:rPr lang="en-US" sz="1100" dirty="0">
                <a:solidFill>
                  <a:srgbClr val="4A4A45"/>
                </a:solidFill>
                <a:latin typeface="Lato" pitchFamily="34" charset="0"/>
                <a:ea typeface="Lato" pitchFamily="34" charset="-122"/>
                <a:cs typeface="Lato" pitchFamily="34" charset="-120"/>
              </a:rPr>
              <a:t>АЛГОРИТМ ДІЙ</a:t>
            </a:r>
            <a:endParaRPr lang="en-US" sz="1100" dirty="0"/>
          </a:p>
        </p:txBody>
      </p:sp>
      <p:sp>
        <p:nvSpPr>
          <p:cNvPr id="4" name="Text 2"/>
          <p:cNvSpPr/>
          <p:nvPr/>
        </p:nvSpPr>
        <p:spPr>
          <a:xfrm>
            <a:off x="1001191" y="951210"/>
            <a:ext cx="10189213" cy="1107480"/>
          </a:xfrm>
          <a:prstGeom prst="rect">
            <a:avLst/>
          </a:prstGeom>
          <a:noFill/>
          <a:ln/>
        </p:spPr>
        <p:txBody>
          <a:bodyPr wrap="square" lIns="0" tIns="0" rIns="0" bIns="0" rtlCol="0" anchor="t">
            <a:normAutofit/>
          </a:bodyPr>
          <a:lstStyle/>
          <a:p>
            <a:pPr algn="l" indent="0" marL="0">
              <a:lnSpc>
                <a:spcPct val="104000"/>
              </a:lnSpc>
              <a:buNone/>
            </a:pPr>
            <a:r>
              <a:rPr lang="en-US" sz="3450" b="1" dirty="0">
                <a:solidFill>
                  <a:srgbClr val="282824"/>
                </a:solidFill>
                <a:latin typeface="Lato Bold" pitchFamily="34" charset="0"/>
                <a:ea typeface="Lato Bold" pitchFamily="34" charset="-122"/>
                <a:cs typeface="Lato Bold" pitchFamily="34" charset="-120"/>
              </a:rPr>
              <a:t>Ключові етапи дій органу місцевого самоврядування</a:t>
            </a:r>
            <a:endParaRPr lang="en-US" sz="3450" dirty="0"/>
          </a:p>
        </p:txBody>
      </p:sp>
      <p:sp>
        <p:nvSpPr>
          <p:cNvPr id="5" name="Text 3"/>
          <p:cNvSpPr/>
          <p:nvPr/>
        </p:nvSpPr>
        <p:spPr>
          <a:xfrm>
            <a:off x="1001191" y="2307828"/>
            <a:ext cx="10798798" cy="274638"/>
          </a:xfrm>
          <a:prstGeom prst="rect">
            <a:avLst/>
          </a:prstGeom>
          <a:noFill/>
          <a:ln/>
        </p:spPr>
        <p:txBody>
          <a:bodyPr wrap="none" lIns="0" tIns="0" rIns="0" bIns="0" rtlCol="0" anchor="t"/>
          <a:lstStyle/>
          <a:p>
            <a:pPr algn="l" indent="0" marL="0">
              <a:lnSpc>
                <a:spcPct val="129000"/>
              </a:lnSpc>
              <a:buNone/>
            </a:pPr>
            <a:r>
              <a:rPr lang="en-US" sz="1350" dirty="0">
                <a:solidFill>
                  <a:srgbClr val="4A4A45"/>
                </a:solidFill>
                <a:latin typeface="Lato" pitchFamily="34" charset="0"/>
                <a:ea typeface="Lato" pitchFamily="34" charset="-122"/>
                <a:cs typeface="Lato" pitchFamily="34" charset="-120"/>
              </a:rPr>
              <a:t>Відповідно до постанови КМУ № 751 органи місцевого самоврядування здійснюють наступні кроки:</a:t>
            </a:r>
            <a:endParaRPr lang="en-US" sz="1350" dirty="0"/>
          </a:p>
        </p:txBody>
      </p:sp>
      <p:pic>
        <p:nvPicPr>
          <p:cNvPr id="6" name="Image 0" descr="preencoded.png">    </p:cNvPr>
          <p:cNvPicPr>
            <a:picLocks noChangeAspect="1"/>
          </p:cNvPicPr>
          <p:nvPr/>
        </p:nvPicPr>
        <p:blipFill>
          <a:blip r:embed="rId1"/>
          <a:stretch>
            <a:fillRect/>
          </a:stretch>
        </p:blipFill>
        <p:spPr>
          <a:xfrm>
            <a:off x="1001191" y="2769295"/>
            <a:ext cx="10189213" cy="2793603"/>
          </a:xfrm>
          <a:prstGeom prst="rect">
            <a:avLst/>
          </a:prstGeom>
        </p:spPr>
      </p:pic>
      <p:sp>
        <p:nvSpPr>
          <p:cNvPr id="7" name="Text 4"/>
          <p:cNvSpPr/>
          <p:nvPr/>
        </p:nvSpPr>
        <p:spPr>
          <a:xfrm>
            <a:off x="2229375" y="3778768"/>
            <a:ext cx="1539776" cy="551411"/>
          </a:xfrm>
          <a:prstGeom prst="rect">
            <a:avLst/>
          </a:prstGeom>
          <a:noFill/>
          <a:ln/>
        </p:spPr>
        <p:txBody>
          <a:bodyPr wrap="square" lIns="0" tIns="0" rIns="0" bIns="0" rtlCol="0" anchor="t">
            <a:normAutofit/>
          </a:bodyPr>
          <a:lstStyle/>
          <a:p>
            <a:pPr algn="ctr" indent="0" marL="0">
              <a:lnSpc>
                <a:spcPct val="104000"/>
              </a:lnSpc>
              <a:buNone/>
            </a:pPr>
            <a:r>
              <a:rPr lang="en-US" sz="1700" b="1" dirty="0">
                <a:solidFill>
                  <a:srgbClr val="4A4A45"/>
                </a:solidFill>
                <a:latin typeface="Lato Bold" pitchFamily="34" charset="0"/>
                <a:ea typeface="Lato Bold" pitchFamily="34" charset="-122"/>
                <a:cs typeface="Lato Bold" pitchFamily="34" charset="-120"/>
              </a:rPr>
              <a:t>Оцінка потреб</a:t>
            </a:r>
            <a:endParaRPr lang="en-US" sz="1700" dirty="0"/>
          </a:p>
        </p:txBody>
      </p:sp>
      <p:sp>
        <p:nvSpPr>
          <p:cNvPr id="8" name="Text 5"/>
          <p:cNvSpPr/>
          <p:nvPr/>
        </p:nvSpPr>
        <p:spPr>
          <a:xfrm>
            <a:off x="2229375" y="4408602"/>
            <a:ext cx="1539776" cy="641015"/>
          </a:xfrm>
          <a:prstGeom prst="rect">
            <a:avLst/>
          </a:prstGeom>
          <a:noFill/>
          <a:ln/>
        </p:spPr>
        <p:txBody>
          <a:bodyPr wrap="square" lIns="0" tIns="0" rIns="0" bIns="0" rtlCol="0" anchor="t">
            <a:normAutofit/>
          </a:bodyPr>
          <a:lstStyle/>
          <a:p>
            <a:pPr algn="ctr" indent="0" marL="0">
              <a:lnSpc>
                <a:spcPct val="101000"/>
              </a:lnSpc>
              <a:buNone/>
            </a:pPr>
            <a:r>
              <a:rPr lang="en-US" sz="1350" dirty="0">
                <a:solidFill>
                  <a:srgbClr val="4A4A45"/>
                </a:solidFill>
                <a:latin typeface="Lato" pitchFamily="34" charset="0"/>
                <a:ea typeface="Lato" pitchFamily="34" charset="-122"/>
                <a:cs typeface="Lato" pitchFamily="34" charset="-120"/>
              </a:rPr>
              <a:t>Визначити кількість ВПО та критерії</a:t>
            </a:r>
            <a:endParaRPr lang="en-US" sz="1350" dirty="0"/>
          </a:p>
        </p:txBody>
      </p:sp>
      <p:sp>
        <p:nvSpPr>
          <p:cNvPr id="9" name="Text 6"/>
          <p:cNvSpPr/>
          <p:nvPr/>
        </p:nvSpPr>
        <p:spPr>
          <a:xfrm>
            <a:off x="4307530" y="3380374"/>
            <a:ext cx="1539777" cy="551411"/>
          </a:xfrm>
          <a:prstGeom prst="rect">
            <a:avLst/>
          </a:prstGeom>
          <a:noFill/>
          <a:ln/>
        </p:spPr>
        <p:txBody>
          <a:bodyPr wrap="square" lIns="0" tIns="0" rIns="0" bIns="0" rtlCol="0" anchor="t">
            <a:normAutofit/>
          </a:bodyPr>
          <a:lstStyle/>
          <a:p>
            <a:pPr algn="ctr" indent="0" marL="0">
              <a:lnSpc>
                <a:spcPct val="104000"/>
              </a:lnSpc>
              <a:buNone/>
            </a:pPr>
            <a:r>
              <a:rPr lang="en-US" sz="1700" b="1" dirty="0">
                <a:solidFill>
                  <a:srgbClr val="282824"/>
                </a:solidFill>
                <a:latin typeface="Lato Bold" pitchFamily="34" charset="0"/>
                <a:ea typeface="Lato Bold" pitchFamily="34" charset="-122"/>
                <a:cs typeface="Lato Bold" pitchFamily="34" charset="-120"/>
              </a:rPr>
              <a:t>Пошук і оцінка</a:t>
            </a:r>
            <a:endParaRPr lang="en-US" sz="1700" dirty="0"/>
          </a:p>
        </p:txBody>
      </p:sp>
      <p:sp>
        <p:nvSpPr>
          <p:cNvPr id="10" name="Text 7"/>
          <p:cNvSpPr/>
          <p:nvPr/>
        </p:nvSpPr>
        <p:spPr>
          <a:xfrm>
            <a:off x="4307530" y="4010208"/>
            <a:ext cx="1539777" cy="641016"/>
          </a:xfrm>
          <a:prstGeom prst="rect">
            <a:avLst/>
          </a:prstGeom>
          <a:noFill/>
          <a:ln/>
        </p:spPr>
        <p:txBody>
          <a:bodyPr wrap="square" lIns="0" tIns="0" rIns="0" bIns="0" rtlCol="0" anchor="t">
            <a:normAutofit/>
          </a:bodyPr>
          <a:lstStyle/>
          <a:p>
            <a:pPr algn="ctr" indent="0" marL="0">
              <a:lnSpc>
                <a:spcPct val="101000"/>
              </a:lnSpc>
              <a:buNone/>
            </a:pPr>
            <a:r>
              <a:rPr lang="en-US" sz="1350" dirty="0">
                <a:solidFill>
                  <a:srgbClr val="4A4A45"/>
                </a:solidFill>
                <a:latin typeface="Lato" pitchFamily="34" charset="0"/>
                <a:ea typeface="Lato" pitchFamily="34" charset="-122"/>
                <a:cs typeface="Lato" pitchFamily="34" charset="-120"/>
              </a:rPr>
              <a:t>Знайти будівлі, оцінити технічний стан</a:t>
            </a:r>
            <a:endParaRPr lang="en-US" sz="1350" dirty="0"/>
          </a:p>
        </p:txBody>
      </p:sp>
      <p:sp>
        <p:nvSpPr>
          <p:cNvPr id="11" name="Text 8"/>
          <p:cNvSpPr/>
          <p:nvPr/>
        </p:nvSpPr>
        <p:spPr>
          <a:xfrm>
            <a:off x="6424895" y="3778768"/>
            <a:ext cx="1539776" cy="551411"/>
          </a:xfrm>
          <a:prstGeom prst="rect">
            <a:avLst/>
          </a:prstGeom>
          <a:noFill/>
          <a:ln/>
        </p:spPr>
        <p:txBody>
          <a:bodyPr wrap="square" lIns="0" tIns="0" rIns="0" bIns="0" rtlCol="0" anchor="t">
            <a:normAutofit/>
          </a:bodyPr>
          <a:lstStyle/>
          <a:p>
            <a:pPr algn="ctr" indent="0" marL="0">
              <a:lnSpc>
                <a:spcPct val="104000"/>
              </a:lnSpc>
              <a:buNone/>
            </a:pPr>
            <a:r>
              <a:rPr lang="en-US" sz="1700" b="1" dirty="0">
                <a:solidFill>
                  <a:srgbClr val="282824"/>
                </a:solidFill>
                <a:latin typeface="Lato Bold" pitchFamily="34" charset="0"/>
                <a:ea typeface="Lato Bold" pitchFamily="34" charset="-122"/>
                <a:cs typeface="Lato Bold" pitchFamily="34" charset="-120"/>
              </a:rPr>
              <a:t>Документація</a:t>
            </a:r>
            <a:endParaRPr lang="en-US" sz="1700" dirty="0"/>
          </a:p>
        </p:txBody>
      </p:sp>
      <p:sp>
        <p:nvSpPr>
          <p:cNvPr id="12" name="Text 9"/>
          <p:cNvSpPr/>
          <p:nvPr/>
        </p:nvSpPr>
        <p:spPr>
          <a:xfrm>
            <a:off x="6424895" y="4408602"/>
            <a:ext cx="1539776" cy="641015"/>
          </a:xfrm>
          <a:prstGeom prst="rect">
            <a:avLst/>
          </a:prstGeom>
          <a:noFill/>
          <a:ln/>
        </p:spPr>
        <p:txBody>
          <a:bodyPr wrap="square" lIns="0" tIns="0" rIns="0" bIns="0" rtlCol="0" anchor="t">
            <a:normAutofit/>
          </a:bodyPr>
          <a:lstStyle/>
          <a:p>
            <a:pPr algn="ctr" indent="0" marL="0">
              <a:lnSpc>
                <a:spcPct val="101000"/>
              </a:lnSpc>
              <a:buNone/>
            </a:pPr>
            <a:r>
              <a:rPr lang="en-US" sz="1350" dirty="0">
                <a:solidFill>
                  <a:srgbClr val="4A4A45"/>
                </a:solidFill>
                <a:latin typeface="Lato" pitchFamily="34" charset="0"/>
                <a:ea typeface="Lato" pitchFamily="34" charset="-122"/>
                <a:cs typeface="Lato" pitchFamily="34" charset="-120"/>
              </a:rPr>
              <a:t>Підготувати техдокументацію й бюджет</a:t>
            </a:r>
            <a:endParaRPr lang="en-US" sz="1350" dirty="0"/>
          </a:p>
        </p:txBody>
      </p:sp>
      <p:sp>
        <p:nvSpPr>
          <p:cNvPr id="13" name="Text 10"/>
          <p:cNvSpPr/>
          <p:nvPr/>
        </p:nvSpPr>
        <p:spPr>
          <a:xfrm>
            <a:off x="8522655" y="3442408"/>
            <a:ext cx="1539776" cy="275705"/>
          </a:xfrm>
          <a:prstGeom prst="rect">
            <a:avLst/>
          </a:prstGeom>
          <a:noFill/>
          <a:ln/>
        </p:spPr>
        <p:txBody>
          <a:bodyPr wrap="none" lIns="0" tIns="0" rIns="0" bIns="0" rtlCol="0" anchor="t"/>
          <a:lstStyle/>
          <a:p>
            <a:pPr algn="ctr" indent="0" marL="0">
              <a:lnSpc>
                <a:spcPct val="104000"/>
              </a:lnSpc>
              <a:buNone/>
            </a:pPr>
            <a:r>
              <a:rPr lang="en-US" sz="1700" b="1" dirty="0">
                <a:solidFill>
                  <a:srgbClr val="282824"/>
                </a:solidFill>
                <a:latin typeface="Lato Bold" pitchFamily="34" charset="0"/>
                <a:ea typeface="Lato Bold" pitchFamily="34" charset="-122"/>
                <a:cs typeface="Lato Bold" pitchFamily="34" charset="-120"/>
              </a:rPr>
              <a:t>Адаптація</a:t>
            </a:r>
            <a:endParaRPr lang="en-US" sz="1700" dirty="0"/>
          </a:p>
        </p:txBody>
      </p:sp>
      <p:sp>
        <p:nvSpPr>
          <p:cNvPr id="14" name="Text 11"/>
          <p:cNvSpPr/>
          <p:nvPr/>
        </p:nvSpPr>
        <p:spPr>
          <a:xfrm>
            <a:off x="8522655" y="3796536"/>
            <a:ext cx="1539776" cy="854687"/>
          </a:xfrm>
          <a:prstGeom prst="rect">
            <a:avLst/>
          </a:prstGeom>
          <a:noFill/>
          <a:ln/>
        </p:spPr>
        <p:txBody>
          <a:bodyPr wrap="square" lIns="0" tIns="0" rIns="0" bIns="0" rtlCol="0" anchor="t">
            <a:normAutofit/>
          </a:bodyPr>
          <a:lstStyle/>
          <a:p>
            <a:pPr algn="ctr" indent="0" marL="0">
              <a:lnSpc>
                <a:spcPct val="101000"/>
              </a:lnSpc>
              <a:buNone/>
            </a:pPr>
            <a:r>
              <a:rPr lang="en-US" sz="1350" dirty="0">
                <a:solidFill>
                  <a:srgbClr val="4A4A45"/>
                </a:solidFill>
                <a:latin typeface="Lato" pitchFamily="34" charset="0"/>
                <a:ea typeface="Lato" pitchFamily="34" charset="-122"/>
                <a:cs typeface="Lato" pitchFamily="34" charset="-120"/>
              </a:rPr>
              <a:t>Ремонт, підключення комунікацій та поселення</a:t>
            </a:r>
            <a:endParaRPr lang="en-US" sz="1350" dirty="0"/>
          </a:p>
        </p:txBody>
      </p:sp>
      <p:sp>
        <p:nvSpPr>
          <p:cNvPr id="15" name="Text 12"/>
          <p:cNvSpPr/>
          <p:nvPr/>
        </p:nvSpPr>
        <p:spPr>
          <a:xfrm>
            <a:off x="1001191" y="5749727"/>
            <a:ext cx="10189213" cy="549275"/>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4A4A45"/>
                </a:solidFill>
                <a:latin typeface="Lato" pitchFamily="34" charset="0"/>
                <a:ea typeface="Lato" pitchFamily="34" charset="-122"/>
                <a:cs typeface="Lato" pitchFamily="34" charset="-120"/>
              </a:rPr>
              <a:t>Кожен етап є обов'язковим і виконується послідовно відповідно до вимог законодавства та з урахуванням потреб внутрішньо переміщених осіб.</a:t>
            </a:r>
            <a:endParaRPr lang="en-US" sz="13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916262" y="547588"/>
            <a:ext cx="10359071" cy="1126133"/>
          </a:xfrm>
          <a:prstGeom prst="rect">
            <a:avLst/>
          </a:prstGeom>
          <a:noFill/>
          <a:ln/>
        </p:spPr>
        <p:txBody>
          <a:bodyPr wrap="square" lIns="0" tIns="0" rIns="0" bIns="0" rtlCol="0" anchor="t">
            <a:normAutofit/>
          </a:bodyPr>
          <a:lstStyle/>
          <a:p>
            <a:pPr algn="l" indent="0" marL="0">
              <a:lnSpc>
                <a:spcPct val="104000"/>
              </a:lnSpc>
              <a:buNone/>
            </a:pPr>
            <a:r>
              <a:rPr lang="en-US" sz="3500" b="1" dirty="0">
                <a:solidFill>
                  <a:srgbClr val="282824"/>
                </a:solidFill>
                <a:latin typeface="Lato Bold" pitchFamily="34" charset="0"/>
                <a:ea typeface="Lato Bold" pitchFamily="34" charset="-122"/>
                <a:cs typeface="Lato Bold" pitchFamily="34" charset="-120"/>
              </a:rPr>
              <a:t>Етапи 1–3: Визначення потреби, пошук та документація</a:t>
            </a:r>
            <a:endParaRPr lang="en-US" sz="35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890863" y="2017117"/>
            <a:ext cx="3363928" cy="4293295"/>
          </a:xfrm>
          <a:prstGeom prst="rect">
            <a:avLst/>
          </a:prstGeom>
        </p:spPr>
      </p:pic>
      <p:sp>
        <p:nvSpPr>
          <p:cNvPr id="4" name="Text 1"/>
          <p:cNvSpPr/>
          <p:nvPr/>
        </p:nvSpPr>
        <p:spPr>
          <a:xfrm>
            <a:off x="1197937" y="2222599"/>
            <a:ext cx="2851376" cy="562967"/>
          </a:xfrm>
          <a:prstGeom prst="rect">
            <a:avLst/>
          </a:prstGeom>
          <a:noFill/>
          <a:ln/>
        </p:spPr>
        <p:txBody>
          <a:bodyPr wrap="square" lIns="0" tIns="0" rIns="0" bIns="0" rtlCol="0" anchor="t">
            <a:normAutofit/>
          </a:bodyPr>
          <a:lstStyle/>
          <a:p>
            <a:pPr algn="l" indent="0" marL="0">
              <a:lnSpc>
                <a:spcPct val="104000"/>
              </a:lnSpc>
              <a:buNone/>
            </a:pPr>
            <a:r>
              <a:rPr lang="en-US" sz="1750" b="1" dirty="0">
                <a:solidFill>
                  <a:srgbClr val="4A4A45"/>
                </a:solidFill>
                <a:latin typeface="Lato Bold" pitchFamily="34" charset="0"/>
                <a:ea typeface="Lato Bold" pitchFamily="34" charset="-122"/>
                <a:cs typeface="Lato Bold" pitchFamily="34" charset="-120"/>
              </a:rPr>
              <a:t>1. Визначення потреби у житлі</a:t>
            </a:r>
            <a:endParaRPr lang="en-US" sz="1750" dirty="0"/>
          </a:p>
        </p:txBody>
      </p:sp>
      <p:sp>
        <p:nvSpPr>
          <p:cNvPr id="5" name="Text 2"/>
          <p:cNvSpPr/>
          <p:nvPr/>
        </p:nvSpPr>
        <p:spPr>
          <a:xfrm>
            <a:off x="1197937" y="2888555"/>
            <a:ext cx="2851376" cy="1748929"/>
          </a:xfrm>
          <a:prstGeom prst="rect">
            <a:avLst/>
          </a:prstGeom>
          <a:noFill/>
          <a:ln/>
        </p:spPr>
        <p:txBody>
          <a:bodyPr wrap="square" lIns="0" tIns="0" rIns="0" bIns="0" rtlCol="0" anchor="t">
            <a:normAutofit/>
          </a:bodyPr>
          <a:lstStyle/>
          <a:p>
            <a:pPr algn="l" marL="342900" indent="-342900">
              <a:lnSpc>
                <a:spcPct val="130000"/>
              </a:lnSpc>
              <a:buSzPct val="100000"/>
              <a:buChar char="•"/>
            </a:pPr>
            <a:r>
              <a:rPr lang="en-US" sz="1400" dirty="0">
                <a:solidFill>
                  <a:srgbClr val="4A4A45"/>
                </a:solidFill>
                <a:latin typeface="Lato" pitchFamily="34" charset="0"/>
                <a:ea typeface="Lato" pitchFamily="34" charset="-122"/>
                <a:cs typeface="Lato" pitchFamily="34" charset="-120"/>
              </a:rPr>
              <a:t>Оцінка кількості внутрішньо переміщених осіб, які потребують житла</a:t>
            </a:r>
            <a:endParaRPr lang="en-US" sz="1400" dirty="0"/>
          </a:p>
          <a:p>
            <a:pPr algn="l" marL="342900" indent="-342900">
              <a:lnSpc>
                <a:spcPct val="130000"/>
              </a:lnSpc>
              <a:buSzPct val="100000"/>
              <a:buChar char="•"/>
            </a:pPr>
            <a:r>
              <a:rPr lang="en-US" sz="1400" dirty="0">
                <a:solidFill>
                  <a:srgbClr val="4A4A45"/>
                </a:solidFill>
                <a:latin typeface="Lato" pitchFamily="34" charset="0"/>
                <a:ea typeface="Lato" pitchFamily="34" charset="-122"/>
                <a:cs typeface="Lato" pitchFamily="34" charset="-120"/>
              </a:rPr>
              <a:t>Визначення критеріїв для відбору будівель, придатних для поселення</a:t>
            </a:r>
            <a:endParaRPr lang="en-US" sz="14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401035" y="2017117"/>
            <a:ext cx="3364027" cy="4293295"/>
          </a:xfrm>
          <a:prstGeom prst="rect">
            <a:avLst/>
          </a:prstGeom>
        </p:spPr>
      </p:pic>
      <p:sp>
        <p:nvSpPr>
          <p:cNvPr id="7" name="Text 3"/>
          <p:cNvSpPr/>
          <p:nvPr/>
        </p:nvSpPr>
        <p:spPr>
          <a:xfrm>
            <a:off x="4708110" y="2222599"/>
            <a:ext cx="2851476" cy="562967"/>
          </a:xfrm>
          <a:prstGeom prst="rect">
            <a:avLst/>
          </a:prstGeom>
          <a:noFill/>
          <a:ln/>
        </p:spPr>
        <p:txBody>
          <a:bodyPr wrap="square" lIns="0" tIns="0" rIns="0" bIns="0" rtlCol="0" anchor="t">
            <a:normAutofit/>
          </a:bodyPr>
          <a:lstStyle/>
          <a:p>
            <a:pPr algn="l" indent="0" marL="0">
              <a:lnSpc>
                <a:spcPct val="104000"/>
              </a:lnSpc>
              <a:buNone/>
            </a:pPr>
            <a:r>
              <a:rPr lang="en-US" sz="1750" b="1" dirty="0">
                <a:solidFill>
                  <a:srgbClr val="4A4A45"/>
                </a:solidFill>
                <a:latin typeface="Lato Bold" pitchFamily="34" charset="0"/>
                <a:ea typeface="Lato Bold" pitchFamily="34" charset="-122"/>
                <a:cs typeface="Lato Bold" pitchFamily="34" charset="-120"/>
              </a:rPr>
              <a:t>2. Пошук та оцінка потенційних об'єктів</a:t>
            </a:r>
            <a:endParaRPr lang="en-US" sz="1750" dirty="0"/>
          </a:p>
        </p:txBody>
      </p:sp>
      <p:sp>
        <p:nvSpPr>
          <p:cNvPr id="8" name="Text 4"/>
          <p:cNvSpPr/>
          <p:nvPr/>
        </p:nvSpPr>
        <p:spPr>
          <a:xfrm>
            <a:off x="4708110" y="2888555"/>
            <a:ext cx="2851476" cy="2311896"/>
          </a:xfrm>
          <a:prstGeom prst="rect">
            <a:avLst/>
          </a:prstGeom>
          <a:noFill/>
          <a:ln/>
        </p:spPr>
        <p:txBody>
          <a:bodyPr wrap="square" lIns="0" tIns="0" rIns="0" bIns="0" rtlCol="0" anchor="t">
            <a:normAutofit/>
          </a:bodyPr>
          <a:lstStyle/>
          <a:p>
            <a:pPr algn="l" marL="342900" indent="-342900">
              <a:lnSpc>
                <a:spcPct val="130000"/>
              </a:lnSpc>
              <a:buSzPct val="100000"/>
              <a:buChar char="•"/>
            </a:pPr>
            <a:r>
              <a:rPr lang="en-US" sz="1400" dirty="0">
                <a:solidFill>
                  <a:srgbClr val="4A4A45"/>
                </a:solidFill>
                <a:latin typeface="Lato" pitchFamily="34" charset="0"/>
                <a:ea typeface="Lato" pitchFamily="34" charset="-122"/>
                <a:cs typeface="Lato" pitchFamily="34" charset="-120"/>
              </a:rPr>
              <a:t>Пошук доступних будівель, які відповідають встановленим критеріям</a:t>
            </a:r>
            <a:endParaRPr lang="en-US" sz="1400" dirty="0"/>
          </a:p>
          <a:p>
            <a:pPr algn="l" marL="342900" indent="-342900">
              <a:lnSpc>
                <a:spcPct val="130000"/>
              </a:lnSpc>
              <a:buSzPct val="100000"/>
              <a:buChar char="•"/>
            </a:pPr>
            <a:r>
              <a:rPr lang="en-US" sz="1400" dirty="0">
                <a:solidFill>
                  <a:srgbClr val="4A4A45"/>
                </a:solidFill>
                <a:latin typeface="Lato" pitchFamily="34" charset="0"/>
                <a:ea typeface="Lato" pitchFamily="34" charset="-122"/>
                <a:cs typeface="Lato" pitchFamily="34" charset="-120"/>
              </a:rPr>
              <a:t>Оцінка технічного стану, вартості та можливості адаптації будівель під потреби внутрішньо переміщених осіб</a:t>
            </a:r>
            <a:endParaRPr lang="en-US" sz="14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11307" y="2017117"/>
            <a:ext cx="3364027" cy="4293295"/>
          </a:xfrm>
          <a:prstGeom prst="rect">
            <a:avLst/>
          </a:prstGeom>
        </p:spPr>
      </p:pic>
      <p:sp>
        <p:nvSpPr>
          <p:cNvPr id="10" name="Text 5"/>
          <p:cNvSpPr/>
          <p:nvPr/>
        </p:nvSpPr>
        <p:spPr>
          <a:xfrm>
            <a:off x="8218381" y="2222599"/>
            <a:ext cx="2851476" cy="844451"/>
          </a:xfrm>
          <a:prstGeom prst="rect">
            <a:avLst/>
          </a:prstGeom>
          <a:noFill/>
          <a:ln/>
        </p:spPr>
        <p:txBody>
          <a:bodyPr wrap="square" lIns="0" tIns="0" rIns="0" bIns="0" rtlCol="0" anchor="t">
            <a:normAutofit/>
          </a:bodyPr>
          <a:lstStyle/>
          <a:p>
            <a:pPr algn="l" indent="0" marL="0">
              <a:lnSpc>
                <a:spcPct val="104000"/>
              </a:lnSpc>
              <a:buNone/>
            </a:pPr>
            <a:r>
              <a:rPr lang="en-US" sz="1750" b="1" dirty="0">
                <a:solidFill>
                  <a:srgbClr val="4A4A45"/>
                </a:solidFill>
                <a:latin typeface="Lato Bold" pitchFamily="34" charset="0"/>
                <a:ea typeface="Lato Bold" pitchFamily="34" charset="-122"/>
                <a:cs typeface="Lato Bold" pitchFamily="34" charset="-120"/>
              </a:rPr>
              <a:t>3. Підготовка та затвердження документації</a:t>
            </a:r>
            <a:endParaRPr lang="en-US" sz="1750" dirty="0"/>
          </a:p>
        </p:txBody>
      </p:sp>
      <p:sp>
        <p:nvSpPr>
          <p:cNvPr id="11" name="Text 6"/>
          <p:cNvSpPr/>
          <p:nvPr/>
        </p:nvSpPr>
        <p:spPr>
          <a:xfrm>
            <a:off x="8218381" y="3170039"/>
            <a:ext cx="2851476" cy="2934891"/>
          </a:xfrm>
          <a:prstGeom prst="rect">
            <a:avLst/>
          </a:prstGeom>
          <a:noFill/>
          <a:ln/>
        </p:spPr>
        <p:txBody>
          <a:bodyPr wrap="square" lIns="0" tIns="0" rIns="0" bIns="0" rtlCol="0" anchor="t">
            <a:normAutofit/>
          </a:bodyPr>
          <a:lstStyle/>
          <a:p>
            <a:pPr algn="l" marL="342900" indent="-342900">
              <a:lnSpc>
                <a:spcPct val="130000"/>
              </a:lnSpc>
              <a:buSzPct val="100000"/>
              <a:buChar char="•"/>
            </a:pPr>
            <a:r>
              <a:rPr lang="en-US" sz="1400" dirty="0">
                <a:solidFill>
                  <a:srgbClr val="4A4A45"/>
                </a:solidFill>
                <a:latin typeface="Lato" pitchFamily="34" charset="0"/>
                <a:ea typeface="Lato" pitchFamily="34" charset="-122"/>
                <a:cs typeface="Lato" pitchFamily="34" charset="-120"/>
              </a:rPr>
              <a:t>Підготовка технічної документації на обрані об'єкти</a:t>
            </a:r>
            <a:endParaRPr lang="en-US" sz="1400" dirty="0"/>
          </a:p>
          <a:p>
            <a:pPr algn="l" marL="342900" indent="-342900">
              <a:lnSpc>
                <a:spcPct val="130000"/>
              </a:lnSpc>
              <a:buSzPct val="100000"/>
              <a:buChar char="•"/>
            </a:pPr>
            <a:r>
              <a:rPr lang="en-US" sz="1400" dirty="0">
                <a:solidFill>
                  <a:srgbClr val="4A4A45"/>
                </a:solidFill>
                <a:latin typeface="Lato" pitchFamily="34" charset="0"/>
                <a:ea typeface="Lato" pitchFamily="34" charset="-122"/>
                <a:cs typeface="Lato" pitchFamily="34" charset="-120"/>
              </a:rPr>
              <a:t>Розробка кошторису витрат на придбання та адаптацію будівель</a:t>
            </a:r>
            <a:endParaRPr lang="en-US" sz="1400" dirty="0"/>
          </a:p>
          <a:p>
            <a:pPr algn="l" marL="342900" indent="-342900">
              <a:lnSpc>
                <a:spcPct val="130000"/>
              </a:lnSpc>
              <a:buSzPct val="100000"/>
              <a:buChar char="•"/>
            </a:pPr>
            <a:r>
              <a:rPr lang="en-US" sz="1400" dirty="0">
                <a:solidFill>
                  <a:srgbClr val="4A4A45"/>
                </a:solidFill>
                <a:latin typeface="Lato" pitchFamily="34" charset="0"/>
                <a:ea typeface="Lato" pitchFamily="34" charset="-122"/>
                <a:cs typeface="Lato" pitchFamily="34" charset="-120"/>
              </a:rPr>
              <a:t>Затвердження плану дій та бюджету на відповідних рівнях місцевого самоврядування</a:t>
            </a:r>
            <a:endParaRPr 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916262" y="547291"/>
            <a:ext cx="10359071" cy="1069777"/>
          </a:xfrm>
          <a:prstGeom prst="rect">
            <a:avLst/>
          </a:prstGeom>
          <a:noFill/>
          <a:ln/>
        </p:spPr>
        <p:txBody>
          <a:bodyPr wrap="square" lIns="0" tIns="0" rIns="0" bIns="0" rtlCol="0" anchor="t">
            <a:normAutofit/>
          </a:bodyPr>
          <a:lstStyle/>
          <a:p>
            <a:pPr algn="l" indent="0" marL="0">
              <a:lnSpc>
                <a:spcPct val="104000"/>
              </a:lnSpc>
              <a:buNone/>
            </a:pPr>
            <a:r>
              <a:rPr lang="en-US" sz="3350" b="1" dirty="0">
                <a:solidFill>
                  <a:srgbClr val="282824"/>
                </a:solidFill>
                <a:latin typeface="Lato Bold" pitchFamily="34" charset="0"/>
                <a:ea typeface="Lato Bold" pitchFamily="34" charset="-122"/>
                <a:cs typeface="Lato Bold" pitchFamily="34" charset="-120"/>
              </a:rPr>
              <a:t>Етапи 4–6: Придбання, адаптація та розселення</a:t>
            </a:r>
            <a:endParaRPr lang="en-US" sz="33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897213" y="1926927"/>
            <a:ext cx="3368789" cy="3149104"/>
          </a:xfrm>
          <a:prstGeom prst="rect">
            <a:avLst/>
          </a:prstGeom>
        </p:spPr>
      </p:pic>
      <p:sp>
        <p:nvSpPr>
          <p:cNvPr id="4" name="Text 1"/>
          <p:cNvSpPr/>
          <p:nvPr/>
        </p:nvSpPr>
        <p:spPr>
          <a:xfrm>
            <a:off x="1163608" y="2117130"/>
            <a:ext cx="2510271" cy="267395"/>
          </a:xfrm>
          <a:prstGeom prst="rect">
            <a:avLst/>
          </a:prstGeom>
          <a:noFill/>
          <a:ln/>
        </p:spPr>
        <p:txBody>
          <a:bodyPr wrap="none" lIns="0" tIns="0" rIns="0" bIns="0" rtlCol="0" anchor="t"/>
          <a:lstStyle/>
          <a:p>
            <a:pPr algn="l" indent="0" marL="0">
              <a:lnSpc>
                <a:spcPct val="104000"/>
              </a:lnSpc>
              <a:buNone/>
            </a:pPr>
            <a:r>
              <a:rPr lang="en-US" sz="1650" b="1" dirty="0">
                <a:solidFill>
                  <a:srgbClr val="4A4A45"/>
                </a:solidFill>
                <a:latin typeface="Lato Bold" pitchFamily="34" charset="0"/>
                <a:ea typeface="Lato Bold" pitchFamily="34" charset="-122"/>
                <a:cs typeface="Lato Bold" pitchFamily="34" charset="-120"/>
              </a:rPr>
              <a:t>4. Придбання будівель</a:t>
            </a:r>
            <a:endParaRPr lang="en-US" sz="1650" dirty="0"/>
          </a:p>
        </p:txBody>
      </p:sp>
      <p:sp>
        <p:nvSpPr>
          <p:cNvPr id="5" name="Text 2"/>
          <p:cNvSpPr/>
          <p:nvPr/>
        </p:nvSpPr>
        <p:spPr>
          <a:xfrm>
            <a:off x="1163608" y="2477492"/>
            <a:ext cx="2912196" cy="1619250"/>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1300" dirty="0">
                <a:solidFill>
                  <a:srgbClr val="4A4A45"/>
                </a:solidFill>
                <a:latin typeface="Lato" pitchFamily="34" charset="0"/>
                <a:ea typeface="Lato" pitchFamily="34" charset="-122"/>
                <a:cs typeface="Lato" pitchFamily="34" charset="-120"/>
              </a:rPr>
              <a:t>Проведення процедури закупівлі відповідно до законодавства</a:t>
            </a:r>
            <a:endParaRPr lang="en-US" sz="1300" dirty="0"/>
          </a:p>
          <a:p>
            <a:pPr algn="l" marL="342900" indent="-342900">
              <a:lnSpc>
                <a:spcPct val="127000"/>
              </a:lnSpc>
              <a:buSzPct val="100000"/>
              <a:buChar char="•"/>
            </a:pPr>
            <a:r>
              <a:rPr lang="en-US" sz="1300" dirty="0">
                <a:solidFill>
                  <a:srgbClr val="4A4A45"/>
                </a:solidFill>
                <a:latin typeface="Lato" pitchFamily="34" charset="0"/>
                <a:ea typeface="Lato" pitchFamily="34" charset="-122"/>
                <a:cs typeface="Lato" pitchFamily="34" charset="-120"/>
              </a:rPr>
              <a:t>Укладання договорів купівлі-продажу з власниками обраних будівель</a:t>
            </a:r>
            <a:endParaRPr lang="en-US" sz="13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401829" y="1926927"/>
            <a:ext cx="3368789" cy="3149104"/>
          </a:xfrm>
          <a:prstGeom prst="rect">
            <a:avLst/>
          </a:prstGeom>
        </p:spPr>
      </p:pic>
      <p:sp>
        <p:nvSpPr>
          <p:cNvPr id="7" name="Text 3"/>
          <p:cNvSpPr/>
          <p:nvPr/>
        </p:nvSpPr>
        <p:spPr>
          <a:xfrm>
            <a:off x="4668225" y="2117130"/>
            <a:ext cx="2912196" cy="534789"/>
          </a:xfrm>
          <a:prstGeom prst="rect">
            <a:avLst/>
          </a:prstGeom>
          <a:noFill/>
          <a:ln/>
        </p:spPr>
        <p:txBody>
          <a:bodyPr wrap="square" lIns="0" tIns="0" rIns="0" bIns="0" rtlCol="0" anchor="t">
            <a:normAutofit/>
          </a:bodyPr>
          <a:lstStyle/>
          <a:p>
            <a:pPr algn="l" indent="0" marL="0">
              <a:lnSpc>
                <a:spcPct val="104000"/>
              </a:lnSpc>
              <a:buNone/>
            </a:pPr>
            <a:r>
              <a:rPr lang="en-US" sz="1650" b="1" dirty="0">
                <a:solidFill>
                  <a:srgbClr val="4A4A45"/>
                </a:solidFill>
                <a:latin typeface="Lato Bold" pitchFamily="34" charset="0"/>
                <a:ea typeface="Lato Bold" pitchFamily="34" charset="-122"/>
                <a:cs typeface="Lato Bold" pitchFamily="34" charset="-120"/>
              </a:rPr>
              <a:t>5. Адаптація та підготовка до заселення</a:t>
            </a:r>
            <a:endParaRPr lang="en-US" sz="1650" dirty="0"/>
          </a:p>
        </p:txBody>
      </p:sp>
      <p:sp>
        <p:nvSpPr>
          <p:cNvPr id="8" name="Text 4"/>
          <p:cNvSpPr/>
          <p:nvPr/>
        </p:nvSpPr>
        <p:spPr>
          <a:xfrm>
            <a:off x="4668225" y="2744887"/>
            <a:ext cx="2912196" cy="1880096"/>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1300" dirty="0">
                <a:solidFill>
                  <a:srgbClr val="4A4A45"/>
                </a:solidFill>
                <a:latin typeface="Lato" pitchFamily="34" charset="0"/>
                <a:ea typeface="Lato" pitchFamily="34" charset="-122"/>
                <a:cs typeface="Lato" pitchFamily="34" charset="-120"/>
              </a:rPr>
              <a:t>Проведення необхідних ремонтних та облаштувальних робіт</a:t>
            </a:r>
            <a:endParaRPr lang="en-US" sz="1300" dirty="0"/>
          </a:p>
          <a:p>
            <a:pPr algn="l" marL="342900" indent="-342900">
              <a:lnSpc>
                <a:spcPct val="127000"/>
              </a:lnSpc>
              <a:buSzPct val="100000"/>
              <a:buChar char="•"/>
            </a:pPr>
            <a:r>
              <a:rPr lang="en-US" sz="1300" dirty="0">
                <a:solidFill>
                  <a:srgbClr val="4A4A45"/>
                </a:solidFill>
                <a:latin typeface="Lato" pitchFamily="34" charset="0"/>
                <a:ea typeface="Lato" pitchFamily="34" charset="-122"/>
                <a:cs typeface="Lato" pitchFamily="34" charset="-120"/>
              </a:rPr>
              <a:t>Забезпечення будівель необхідними комунікаціями та умовами для комфортного проживання</a:t>
            </a:r>
            <a:endParaRPr lang="en-US" sz="13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06445" y="1926927"/>
            <a:ext cx="3368789" cy="3149104"/>
          </a:xfrm>
          <a:prstGeom prst="rect">
            <a:avLst/>
          </a:prstGeom>
        </p:spPr>
      </p:pic>
      <p:sp>
        <p:nvSpPr>
          <p:cNvPr id="10" name="Text 5"/>
          <p:cNvSpPr/>
          <p:nvPr/>
        </p:nvSpPr>
        <p:spPr>
          <a:xfrm>
            <a:off x="8172841" y="2117130"/>
            <a:ext cx="2912196" cy="534789"/>
          </a:xfrm>
          <a:prstGeom prst="rect">
            <a:avLst/>
          </a:prstGeom>
          <a:noFill/>
          <a:ln/>
        </p:spPr>
        <p:txBody>
          <a:bodyPr wrap="square" lIns="0" tIns="0" rIns="0" bIns="0" rtlCol="0" anchor="t">
            <a:normAutofit/>
          </a:bodyPr>
          <a:lstStyle/>
          <a:p>
            <a:pPr algn="l" indent="0" marL="0">
              <a:lnSpc>
                <a:spcPct val="104000"/>
              </a:lnSpc>
              <a:buNone/>
            </a:pPr>
            <a:r>
              <a:rPr lang="en-US" sz="1650" b="1" dirty="0">
                <a:solidFill>
                  <a:srgbClr val="4A4A45"/>
                </a:solidFill>
                <a:latin typeface="Lato Bold" pitchFamily="34" charset="0"/>
                <a:ea typeface="Lato Bold" pitchFamily="34" charset="-122"/>
                <a:cs typeface="Lato Bold" pitchFamily="34" charset="-120"/>
              </a:rPr>
              <a:t>6. Розселення внутрішньо переміщених осіб</a:t>
            </a:r>
            <a:endParaRPr lang="en-US" sz="1650" dirty="0"/>
          </a:p>
        </p:txBody>
      </p:sp>
      <p:sp>
        <p:nvSpPr>
          <p:cNvPr id="11" name="Text 6"/>
          <p:cNvSpPr/>
          <p:nvPr/>
        </p:nvSpPr>
        <p:spPr>
          <a:xfrm>
            <a:off x="8172841" y="2744887"/>
            <a:ext cx="2912196" cy="2140942"/>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1300" dirty="0">
                <a:solidFill>
                  <a:srgbClr val="4A4A45"/>
                </a:solidFill>
                <a:latin typeface="Lato" pitchFamily="34" charset="0"/>
                <a:ea typeface="Lato" pitchFamily="34" charset="-122"/>
                <a:cs typeface="Lato" pitchFamily="34" charset="-120"/>
              </a:rPr>
              <a:t>Розподіл житлових приміщень серед осіб відповідно до встановлених критеріїв та потреб</a:t>
            </a:r>
            <a:endParaRPr lang="en-US" sz="1300" dirty="0"/>
          </a:p>
          <a:p>
            <a:pPr algn="l" marL="342900" indent="-342900">
              <a:lnSpc>
                <a:spcPct val="127000"/>
              </a:lnSpc>
              <a:buSzPct val="100000"/>
              <a:buChar char="•"/>
            </a:pPr>
            <a:r>
              <a:rPr lang="en-US" sz="1300" dirty="0">
                <a:solidFill>
                  <a:srgbClr val="4A4A45"/>
                </a:solidFill>
                <a:latin typeface="Lato" pitchFamily="34" charset="0"/>
                <a:ea typeface="Lato" pitchFamily="34" charset="-122"/>
                <a:cs typeface="Lato" pitchFamily="34" charset="-120"/>
              </a:rPr>
              <a:t>Надання інформації та підтримки для нових мешканців щодо їх прав та обов'язків</a:t>
            </a:r>
            <a:endParaRPr lang="en-US" sz="1300" dirty="0"/>
          </a:p>
        </p:txBody>
      </p:sp>
      <p:sp>
        <p:nvSpPr>
          <p:cNvPr id="12" name="Shape 7"/>
          <p:cNvSpPr/>
          <p:nvPr/>
        </p:nvSpPr>
        <p:spPr>
          <a:xfrm>
            <a:off x="916262" y="5250359"/>
            <a:ext cx="10359071" cy="886023"/>
          </a:xfrm>
          <a:prstGeom prst="roundRect">
            <a:avLst>
              <a:gd name="adj" fmla="val 2898"/>
            </a:avLst>
          </a:prstGeom>
          <a:solidFill>
            <a:srgbClr val="B6D6FC"/>
          </a:solidFill>
          <a:ln/>
        </p:spPr>
      </p:sp>
      <p:pic>
        <p:nvPicPr>
          <p:cNvPr id="13" name="Image 3" descr="preencoded.png">    </p:cNvPr>
          <p:cNvPicPr>
            <a:picLocks noChangeAspect="1"/>
          </p:cNvPicPr>
          <p:nvPr/>
        </p:nvPicPr>
        <p:blipFill>
          <a:blip r:embed="rId7"/>
          <a:stretch>
            <a:fillRect/>
          </a:stretch>
        </p:blipFill>
        <p:spPr>
          <a:xfrm>
            <a:off x="1087410" y="5492254"/>
            <a:ext cx="213910" cy="171152"/>
          </a:xfrm>
          <a:prstGeom prst="rect">
            <a:avLst/>
          </a:prstGeom>
        </p:spPr>
      </p:pic>
      <p:sp>
        <p:nvSpPr>
          <p:cNvPr id="14" name="Text 8"/>
          <p:cNvSpPr/>
          <p:nvPr/>
        </p:nvSpPr>
        <p:spPr>
          <a:xfrm>
            <a:off x="1472469" y="5432524"/>
            <a:ext cx="9631717" cy="521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000000"/>
                </a:solidFill>
                <a:latin typeface="Lato" pitchFamily="34" charset="0"/>
                <a:ea typeface="Lato" pitchFamily="34" charset="-122"/>
                <a:cs typeface="Lato" pitchFamily="34" charset="-120"/>
              </a:rPr>
              <a:t>Житло, придбане в межах експериментального проекту, </a:t>
            </a:r>
            <a:pPr algn="l" indent="0" marL="0">
              <a:lnSpc>
                <a:spcPct val="127000"/>
              </a:lnSpc>
              <a:buNone/>
            </a:pPr>
            <a:r>
              <a:rPr lang="en-US" sz="1300" b="1" dirty="0">
                <a:solidFill>
                  <a:srgbClr val="000000"/>
                </a:solidFill>
                <a:latin typeface="Lato" pitchFamily="34" charset="0"/>
                <a:ea typeface="Lato" pitchFamily="34" charset="-122"/>
                <a:cs typeface="Lato" pitchFamily="34" charset="-120"/>
              </a:rPr>
              <a:t>забороняється відчужувати</a:t>
            </a:r>
            <a:pPr algn="l" indent="0" marL="0">
              <a:lnSpc>
                <a:spcPct val="127000"/>
              </a:lnSpc>
              <a:buNone/>
            </a:pPr>
            <a:r>
              <a:rPr lang="en-US" sz="1300" dirty="0">
                <a:solidFill>
                  <a:srgbClr val="000000"/>
                </a:solidFill>
                <a:latin typeface="Lato" pitchFamily="34" charset="0"/>
                <a:ea typeface="Lato" pitchFamily="34" charset="-122"/>
                <a:cs typeface="Lato" pitchFamily="34" charset="-120"/>
              </a:rPr>
              <a:t> та включається до житлового фонду відповідної територіальної громади.</a:t>
            </a:r>
            <a:endParaRPr lang="en-US" sz="1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61574" y="1779885"/>
            <a:ext cx="7937996" cy="590649"/>
          </a:xfrm>
          <a:prstGeom prst="rect">
            <a:avLst/>
          </a:prstGeom>
          <a:noFill/>
          <a:ln/>
        </p:spPr>
        <p:txBody>
          <a:bodyPr wrap="none" lIns="0" tIns="0" rIns="0" bIns="0" rtlCol="0" anchor="t"/>
          <a:lstStyle/>
          <a:p>
            <a:pPr algn="l" indent="0" marL="0">
              <a:lnSpc>
                <a:spcPct val="104000"/>
              </a:lnSpc>
              <a:buNone/>
            </a:pPr>
            <a:r>
              <a:rPr lang="en-US" sz="3700" b="1" dirty="0">
                <a:solidFill>
                  <a:srgbClr val="282824"/>
                </a:solidFill>
                <a:latin typeface="Lato Bold" pitchFamily="34" charset="0"/>
                <a:ea typeface="Lato Bold" pitchFamily="34" charset="-122"/>
                <a:cs typeface="Lato Bold" pitchFamily="34" charset="-120"/>
              </a:rPr>
              <a:t>Критерій 1: Житлова ситуація</a:t>
            </a:r>
            <a:endParaRPr lang="en-US" sz="3700" dirty="0"/>
          </a:p>
        </p:txBody>
      </p:sp>
      <p:sp>
        <p:nvSpPr>
          <p:cNvPr id="3" name="Text 1"/>
          <p:cNvSpPr/>
          <p:nvPr/>
        </p:nvSpPr>
        <p:spPr>
          <a:xfrm>
            <a:off x="661574" y="2748558"/>
            <a:ext cx="11478132" cy="302419"/>
          </a:xfrm>
          <a:prstGeom prst="rect">
            <a:avLst/>
          </a:prstGeom>
          <a:noFill/>
          <a:ln/>
        </p:spPr>
        <p:txBody>
          <a:bodyPr wrap="none" lIns="0" tIns="0" rIns="0" bIns="0" rtlCol="0" anchor="t"/>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Користувачами можуть бути внутрішньо переміщені особи, у яких:</a:t>
            </a:r>
            <a:endParaRPr lang="en-US" sz="14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36175" y="3238202"/>
            <a:ext cx="3490726" cy="1865312"/>
          </a:xfrm>
          <a:prstGeom prst="rect">
            <a:avLst/>
          </a:prstGeom>
        </p:spPr>
      </p:pic>
      <p:sp>
        <p:nvSpPr>
          <p:cNvPr id="5" name="Text 2"/>
          <p:cNvSpPr/>
          <p:nvPr/>
        </p:nvSpPr>
        <p:spPr>
          <a:xfrm>
            <a:off x="901380" y="3263602"/>
            <a:ext cx="3225521"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Немає власного житлового приміщення на території, не охопленій бойовими діями або окупацією</a:t>
            </a:r>
            <a:endParaRPr lang="en-US" sz="14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37735" y="3238202"/>
            <a:ext cx="3490726" cy="1865312"/>
          </a:xfrm>
          <a:prstGeom prst="rect">
            <a:avLst/>
          </a:prstGeom>
        </p:spPr>
      </p:pic>
      <p:sp>
        <p:nvSpPr>
          <p:cNvPr id="7" name="Text 3"/>
          <p:cNvSpPr/>
          <p:nvPr/>
        </p:nvSpPr>
        <p:spPr>
          <a:xfrm>
            <a:off x="4602940" y="3263602"/>
            <a:ext cx="3225521"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Житлове приміщення знищено або пошкоджено до непридатності для проживання внаслідок збройної агресії</a:t>
            </a:r>
            <a:endParaRPr lang="en-US" sz="145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39296" y="3238202"/>
            <a:ext cx="3490825" cy="1865312"/>
          </a:xfrm>
          <a:prstGeom prst="rect">
            <a:avLst/>
          </a:prstGeom>
        </p:spPr>
      </p:pic>
      <p:sp>
        <p:nvSpPr>
          <p:cNvPr id="9" name="Text 4"/>
          <p:cNvSpPr/>
          <p:nvPr/>
        </p:nvSpPr>
        <p:spPr>
          <a:xfrm>
            <a:off x="8304501" y="3263602"/>
            <a:ext cx="3225620" cy="1814513"/>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4A4A45"/>
                </a:solidFill>
                <a:latin typeface="Lato" pitchFamily="34" charset="0"/>
                <a:ea typeface="Lato" pitchFamily="34" charset="-122"/>
                <a:cs typeface="Lato" pitchFamily="34" charset="-120"/>
              </a:rPr>
              <a:t>Інформація про пошкоджене житло внесена до Державного реєстру майна, пошкодженого внаслідок бойових дій, або наявні акти комісійного обстеження та технічного обстеження</a:t>
            </a:r>
            <a:endParaRPr lang="en-US" sz="14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61574" y="1874738"/>
            <a:ext cx="9796813" cy="590649"/>
          </a:xfrm>
          <a:prstGeom prst="rect">
            <a:avLst/>
          </a:prstGeom>
          <a:noFill/>
          <a:ln/>
        </p:spPr>
        <p:txBody>
          <a:bodyPr wrap="none" lIns="0" tIns="0" rIns="0" bIns="0" rtlCol="0" anchor="t"/>
          <a:lstStyle/>
          <a:p>
            <a:pPr algn="l" indent="0" marL="0">
              <a:lnSpc>
                <a:spcPct val="104000"/>
              </a:lnSpc>
              <a:buNone/>
            </a:pPr>
            <a:r>
              <a:rPr lang="en-US" sz="3700" b="1" dirty="0">
                <a:solidFill>
                  <a:srgbClr val="282824"/>
                </a:solidFill>
                <a:latin typeface="Lato Bold" pitchFamily="34" charset="0"/>
                <a:ea typeface="Lato Bold" pitchFamily="34" charset="-122"/>
                <a:cs typeface="Lato Bold" pitchFamily="34" charset="-120"/>
              </a:rPr>
              <a:t>Критерій 2: Компенсація та допомога</a:t>
            </a:r>
            <a:endParaRPr lang="en-US" sz="3700" dirty="0"/>
          </a:p>
        </p:txBody>
      </p:sp>
      <p:sp>
        <p:nvSpPr>
          <p:cNvPr id="3" name="Text 1"/>
          <p:cNvSpPr/>
          <p:nvPr/>
        </p:nvSpPr>
        <p:spPr>
          <a:xfrm>
            <a:off x="661574" y="2748855"/>
            <a:ext cx="11478132" cy="377924"/>
          </a:xfrm>
          <a:prstGeom prst="rect">
            <a:avLst/>
          </a:prstGeom>
          <a:noFill/>
          <a:ln/>
        </p:spPr>
        <p:txBody>
          <a:bodyPr wrap="none" lIns="0" tIns="0" rIns="0" bIns="0" rtlCol="0" anchor="t"/>
          <a:lstStyle/>
          <a:p>
            <a:pPr algn="l" indent="0" marL="0">
              <a:lnSpc>
                <a:spcPct val="133000"/>
              </a:lnSpc>
              <a:buNone/>
            </a:pPr>
            <a:r>
              <a:rPr lang="en-US" sz="1850" dirty="0">
                <a:solidFill>
                  <a:srgbClr val="4A4A45"/>
                </a:solidFill>
                <a:latin typeface="Lato" pitchFamily="34" charset="0"/>
                <a:ea typeface="Lato" pitchFamily="34" charset="-122"/>
                <a:cs typeface="Lato" pitchFamily="34" charset="-120"/>
              </a:rPr>
              <a:t>Користувачами можуть бути особи, щодо яких:</a:t>
            </a:r>
            <a:endParaRPr lang="en-US" sz="1850" dirty="0"/>
          </a:p>
        </p:txBody>
      </p:sp>
      <p:sp>
        <p:nvSpPr>
          <p:cNvPr id="4" name="Text 2"/>
          <p:cNvSpPr/>
          <p:nvPr/>
        </p:nvSpPr>
        <p:spPr>
          <a:xfrm>
            <a:off x="661574" y="3339405"/>
            <a:ext cx="10868547" cy="1643856"/>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450" dirty="0">
                <a:solidFill>
                  <a:srgbClr val="4A4A45"/>
                </a:solidFill>
                <a:latin typeface="Lato" pitchFamily="34" charset="0"/>
                <a:ea typeface="Lato" pitchFamily="34" charset="-122"/>
                <a:cs typeface="Lato" pitchFamily="34" charset="-120"/>
              </a:rPr>
              <a:t>Не прийнято рішення про надання компенсації за знищене житло</a:t>
            </a:r>
            <a:endParaRPr lang="en-US" sz="1450" dirty="0"/>
          </a:p>
          <a:p>
            <a:pPr algn="l" marL="342900" indent="-342900">
              <a:lnSpc>
                <a:spcPct val="133000"/>
              </a:lnSpc>
              <a:buSzPct val="100000"/>
              <a:buChar char="•"/>
            </a:pPr>
            <a:r>
              <a:rPr lang="en-US" sz="1450" dirty="0">
                <a:solidFill>
                  <a:srgbClr val="4A4A45"/>
                </a:solidFill>
                <a:latin typeface="Lato" pitchFamily="34" charset="0"/>
                <a:ea typeface="Lato" pitchFamily="34" charset="-122"/>
                <a:cs typeface="Lato" pitchFamily="34" charset="-120"/>
              </a:rPr>
              <a:t>Не надано компенсацію за знищене житлове приміщення внаслідок бойових дій</a:t>
            </a:r>
            <a:endParaRPr lang="en-US" sz="1450" dirty="0"/>
          </a:p>
          <a:p>
            <a:pPr algn="l" marL="342900" indent="-342900">
              <a:lnSpc>
                <a:spcPct val="133000"/>
              </a:lnSpc>
              <a:buSzPct val="100000"/>
              <a:buChar char="•"/>
            </a:pPr>
            <a:r>
              <a:rPr lang="en-US" sz="1450" dirty="0">
                <a:solidFill>
                  <a:srgbClr val="4A4A45"/>
                </a:solidFill>
                <a:latin typeface="Lato" pitchFamily="34" charset="0"/>
                <a:ea typeface="Lato" pitchFamily="34" charset="-122"/>
                <a:cs typeface="Lato" pitchFamily="34" charset="-120"/>
              </a:rPr>
              <a:t>Не було надано житловий ваучер відповідно до постанови КМУ від 22 вересня 2025 р. № 1176</a:t>
            </a:r>
            <a:endParaRPr lang="en-US" sz="14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61574" y="619323"/>
            <a:ext cx="6955060" cy="472480"/>
          </a:xfrm>
          <a:prstGeom prst="rect">
            <a:avLst/>
          </a:prstGeom>
          <a:noFill/>
          <a:ln/>
        </p:spPr>
        <p:txBody>
          <a:bodyPr wrap="none" lIns="0" tIns="0" rIns="0" bIns="0" rtlCol="0" anchor="t"/>
          <a:lstStyle/>
          <a:p>
            <a:pPr algn="l" indent="0" marL="0">
              <a:lnSpc>
                <a:spcPct val="104000"/>
              </a:lnSpc>
              <a:buNone/>
            </a:pPr>
            <a:r>
              <a:rPr lang="en-US" sz="2950" b="1" dirty="0">
                <a:solidFill>
                  <a:srgbClr val="282824"/>
                </a:solidFill>
                <a:latin typeface="Lato Bold" pitchFamily="34" charset="0"/>
                <a:ea typeface="Lato Bold" pitchFamily="34" charset="-122"/>
                <a:cs typeface="Lato Bold" pitchFamily="34" charset="-120"/>
              </a:rPr>
              <a:t>Критерій 3: Майнові обмеження</a:t>
            </a:r>
            <a:endParaRPr lang="en-US" sz="2950" dirty="0"/>
          </a:p>
        </p:txBody>
      </p:sp>
      <p:sp>
        <p:nvSpPr>
          <p:cNvPr id="3" name="Text 1"/>
          <p:cNvSpPr/>
          <p:nvPr/>
        </p:nvSpPr>
        <p:spPr>
          <a:xfrm>
            <a:off x="661574" y="1333698"/>
            <a:ext cx="11478132" cy="217686"/>
          </a:xfrm>
          <a:prstGeom prst="rect">
            <a:avLst/>
          </a:prstGeom>
          <a:noFill/>
          <a:ln/>
        </p:spPr>
        <p:txBody>
          <a:bodyPr wrap="none" lIns="0" tIns="0" rIns="0" bIns="0" rtlCol="0" anchor="t"/>
          <a:lstStyle/>
          <a:p>
            <a:pPr algn="l" indent="0" marL="0">
              <a:lnSpc>
                <a:spcPct val="120000"/>
              </a:lnSpc>
              <a:buNone/>
            </a:pPr>
            <a:r>
              <a:rPr lang="en-US" sz="1150" dirty="0">
                <a:solidFill>
                  <a:srgbClr val="4A4A45"/>
                </a:solidFill>
                <a:latin typeface="Lato" pitchFamily="34" charset="0"/>
                <a:ea typeface="Lato" pitchFamily="34" charset="-122"/>
                <a:cs typeface="Lato" pitchFamily="34" charset="-120"/>
              </a:rPr>
              <a:t>Протягом 6 місяців перед поданням заяви особа та члени її домогосподарства не повинні мати:</a:t>
            </a:r>
            <a:endParaRPr lang="en-US" sz="11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42525" y="1687413"/>
            <a:ext cx="5392801" cy="1084659"/>
          </a:xfrm>
          <a:prstGeom prst="rect">
            <a:avLst/>
          </a:prstGeom>
        </p:spPr>
      </p:pic>
      <p:sp>
        <p:nvSpPr>
          <p:cNvPr id="5" name="Text 2"/>
          <p:cNvSpPr/>
          <p:nvPr/>
        </p:nvSpPr>
        <p:spPr>
          <a:xfrm>
            <a:off x="888978" y="1857673"/>
            <a:ext cx="1890169" cy="236240"/>
          </a:xfrm>
          <a:prstGeom prst="rect">
            <a:avLst/>
          </a:prstGeom>
          <a:noFill/>
          <a:ln/>
        </p:spPr>
        <p:txBody>
          <a:bodyPr wrap="none" lIns="0" tIns="0" rIns="0" bIns="0" rtlCol="0" anchor="t"/>
          <a:lstStyle/>
          <a:p>
            <a:pPr algn="l" indent="0" marL="0">
              <a:lnSpc>
                <a:spcPct val="104000"/>
              </a:lnSpc>
              <a:buNone/>
            </a:pPr>
            <a:r>
              <a:rPr lang="en-US" sz="1450" b="1" dirty="0">
                <a:solidFill>
                  <a:srgbClr val="4A4A45"/>
                </a:solidFill>
                <a:latin typeface="Lato Bold" pitchFamily="34" charset="0"/>
                <a:ea typeface="Lato Bold" pitchFamily="34" charset="-122"/>
                <a:cs typeface="Lato Bold" pitchFamily="34" charset="-120"/>
              </a:rPr>
              <a:t>Земельна ділянка</a:t>
            </a:r>
            <a:endParaRPr lang="en-US" sz="1450" dirty="0"/>
          </a:p>
        </p:txBody>
      </p:sp>
      <p:sp>
        <p:nvSpPr>
          <p:cNvPr id="6" name="Text 3"/>
          <p:cNvSpPr/>
          <p:nvPr/>
        </p:nvSpPr>
        <p:spPr>
          <a:xfrm>
            <a:off x="888978" y="2166441"/>
            <a:ext cx="4976093" cy="217686"/>
          </a:xfrm>
          <a:prstGeom prst="rect">
            <a:avLst/>
          </a:prstGeom>
          <a:noFill/>
          <a:ln/>
        </p:spPr>
        <p:txBody>
          <a:bodyPr wrap="none" lIns="0" tIns="0" rIns="0" bIns="0" rtlCol="0" anchor="t"/>
          <a:lstStyle/>
          <a:p>
            <a:pPr algn="l" indent="0" marL="0">
              <a:lnSpc>
                <a:spcPct val="120000"/>
              </a:lnSpc>
              <a:buNone/>
            </a:pPr>
            <a:r>
              <a:rPr lang="en-US" sz="1150" dirty="0">
                <a:solidFill>
                  <a:srgbClr val="4A4A45"/>
                </a:solidFill>
                <a:latin typeface="Lato" pitchFamily="34" charset="0"/>
                <a:ea typeface="Lato" pitchFamily="34" charset="-122"/>
                <a:cs typeface="Lato" pitchFamily="34" charset="-120"/>
              </a:rPr>
              <a:t>Земельної ділянки, що перевищує вартість 100 тис. гривень.</a:t>
            </a:r>
            <a:endParaRPr lang="en-US" sz="11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37221" y="1687413"/>
            <a:ext cx="5392900" cy="1084659"/>
          </a:xfrm>
          <a:prstGeom prst="rect">
            <a:avLst/>
          </a:prstGeom>
        </p:spPr>
      </p:pic>
      <p:sp>
        <p:nvSpPr>
          <p:cNvPr id="8" name="Text 4"/>
          <p:cNvSpPr/>
          <p:nvPr/>
        </p:nvSpPr>
        <p:spPr>
          <a:xfrm>
            <a:off x="6383674" y="1857673"/>
            <a:ext cx="1954362" cy="236240"/>
          </a:xfrm>
          <a:prstGeom prst="rect">
            <a:avLst/>
          </a:prstGeom>
          <a:noFill/>
          <a:ln/>
        </p:spPr>
        <p:txBody>
          <a:bodyPr wrap="none" lIns="0" tIns="0" rIns="0" bIns="0" rtlCol="0" anchor="t"/>
          <a:lstStyle/>
          <a:p>
            <a:pPr algn="l" indent="0" marL="0">
              <a:lnSpc>
                <a:spcPct val="104000"/>
              </a:lnSpc>
              <a:buNone/>
            </a:pPr>
            <a:r>
              <a:rPr lang="en-US" sz="1450" b="1" dirty="0">
                <a:solidFill>
                  <a:srgbClr val="4A4A45"/>
                </a:solidFill>
                <a:latin typeface="Lato Bold" pitchFamily="34" charset="0"/>
                <a:ea typeface="Lato Bold" pitchFamily="34" charset="-122"/>
                <a:cs typeface="Lato Bold" pitchFamily="34" charset="-120"/>
              </a:rPr>
              <a:t>Транспортний засіб</a:t>
            </a:r>
            <a:endParaRPr lang="en-US" sz="1450" dirty="0"/>
          </a:p>
        </p:txBody>
      </p:sp>
      <p:sp>
        <p:nvSpPr>
          <p:cNvPr id="9" name="Text 5"/>
          <p:cNvSpPr/>
          <p:nvPr/>
        </p:nvSpPr>
        <p:spPr>
          <a:xfrm>
            <a:off x="6383674" y="2166441"/>
            <a:ext cx="4976192"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4A4A45"/>
                </a:solidFill>
                <a:latin typeface="Lato" pitchFamily="34" charset="0"/>
                <a:ea typeface="Lato" pitchFamily="34" charset="-122"/>
                <a:cs typeface="Lato" pitchFamily="34" charset="-120"/>
              </a:rPr>
              <a:t>Транспортного засобу, з року випуску якого минуло менш як 5 років, крім мопеда або причепа.</a:t>
            </a:r>
            <a:endParaRPr lang="en-US" sz="1150" dirty="0"/>
          </a:p>
        </p:txBody>
      </p:sp>
      <p:sp>
        <p:nvSpPr>
          <p:cNvPr id="10" name="Text 6"/>
          <p:cNvSpPr/>
          <p:nvPr/>
        </p:nvSpPr>
        <p:spPr>
          <a:xfrm>
            <a:off x="661574" y="2953445"/>
            <a:ext cx="2877768" cy="283468"/>
          </a:xfrm>
          <a:prstGeom prst="rect">
            <a:avLst/>
          </a:prstGeom>
          <a:noFill/>
          <a:ln/>
        </p:spPr>
        <p:txBody>
          <a:bodyPr wrap="none" lIns="0" tIns="0" rIns="0" bIns="0" rtlCol="0" anchor="t"/>
          <a:lstStyle/>
          <a:p>
            <a:pPr algn="l" indent="0" marL="0">
              <a:lnSpc>
                <a:spcPct val="104000"/>
              </a:lnSpc>
              <a:buNone/>
            </a:pPr>
            <a:r>
              <a:rPr lang="en-US" sz="1750" b="1" dirty="0">
                <a:solidFill>
                  <a:srgbClr val="282824"/>
                </a:solidFill>
                <a:latin typeface="Lato Bold" pitchFamily="34" charset="0"/>
                <a:ea typeface="Lato Bold" pitchFamily="34" charset="-122"/>
                <a:cs typeface="Lato Bold" pitchFamily="34" charset="-120"/>
              </a:rPr>
              <a:t>Винятки</a:t>
            </a:r>
            <a:endParaRPr lang="en-US" sz="1750" dirty="0"/>
          </a:p>
        </p:txBody>
      </p:sp>
      <p:sp>
        <p:nvSpPr>
          <p:cNvPr id="11" name="Text 7"/>
          <p:cNvSpPr/>
          <p:nvPr/>
        </p:nvSpPr>
        <p:spPr>
          <a:xfrm>
            <a:off x="661574" y="3418284"/>
            <a:ext cx="10868547" cy="2037358"/>
          </a:xfrm>
          <a:prstGeom prst="rect">
            <a:avLst/>
          </a:prstGeom>
          <a:noFill/>
          <a:ln/>
        </p:spPr>
        <p:txBody>
          <a:bodyPr wrap="square" lIns="0" tIns="0" rIns="0" bIns="0" rtlCol="0" anchor="t">
            <a:normAutofit/>
          </a:bodyPr>
          <a:lstStyle/>
          <a:p>
            <a:pPr algn="l" marL="342900" indent="-342900">
              <a:lnSpc>
                <a:spcPct val="120000"/>
              </a:lnSpc>
              <a:buSzPct val="100000"/>
              <a:buChar char="•"/>
            </a:pPr>
            <a:r>
              <a:rPr lang="en-US" sz="1150" dirty="0">
                <a:solidFill>
                  <a:srgbClr val="4A4A45"/>
                </a:solidFill>
                <a:latin typeface="Lato" pitchFamily="34" charset="0"/>
                <a:ea typeface="Lato" pitchFamily="34" charset="-122"/>
                <a:cs typeface="Lato" pitchFamily="34" charset="-120"/>
              </a:rPr>
              <a:t>Мотоцикли вартістю до 13 розмірів прожиткового мінімуму</a:t>
            </a:r>
            <a:endParaRPr lang="en-US" sz="1150" dirty="0"/>
          </a:p>
          <a:p>
            <a:pPr algn="l" marL="342900" indent="-342900">
              <a:lnSpc>
                <a:spcPct val="120000"/>
              </a:lnSpc>
              <a:buSzPct val="100000"/>
              <a:buChar char="•"/>
            </a:pPr>
            <a:r>
              <a:rPr lang="en-US" sz="1150" dirty="0">
                <a:solidFill>
                  <a:srgbClr val="4A4A45"/>
                </a:solidFill>
                <a:latin typeface="Lato" pitchFamily="34" charset="0"/>
                <a:ea typeface="Lato" pitchFamily="34" charset="-122"/>
                <a:cs typeface="Lato" pitchFamily="34" charset="-120"/>
              </a:rPr>
              <a:t>Транспортні засоби, призначені для осіб з інвалідністю I–II групи</a:t>
            </a:r>
            <a:endParaRPr lang="en-US" sz="1150" dirty="0"/>
          </a:p>
          <a:p>
            <a:pPr algn="l" marL="342900" indent="-342900">
              <a:lnSpc>
                <a:spcPct val="120000"/>
              </a:lnSpc>
              <a:buSzPct val="100000"/>
              <a:buChar char="•"/>
            </a:pPr>
            <a:r>
              <a:rPr lang="en-US" sz="1150" dirty="0">
                <a:solidFill>
                  <a:srgbClr val="4A4A45"/>
                </a:solidFill>
                <a:latin typeface="Lato" pitchFamily="34" charset="0"/>
                <a:ea typeface="Lato" pitchFamily="34" charset="-122"/>
                <a:cs typeface="Lato" pitchFamily="34" charset="-120"/>
              </a:rPr>
              <a:t>Транспортні засоби, одержані безоплатно або на пільгових умовах</a:t>
            </a:r>
            <a:endParaRPr lang="en-US" sz="1150" dirty="0"/>
          </a:p>
          <a:p>
            <a:pPr algn="l" marL="342900" indent="-342900">
              <a:lnSpc>
                <a:spcPct val="120000"/>
              </a:lnSpc>
              <a:buSzPct val="100000"/>
              <a:buChar char="•"/>
            </a:pPr>
            <a:r>
              <a:rPr lang="en-US" sz="1150" dirty="0">
                <a:solidFill>
                  <a:srgbClr val="4A4A45"/>
                </a:solidFill>
                <a:latin typeface="Lato" pitchFamily="34" charset="0"/>
                <a:ea typeface="Lato" pitchFamily="34" charset="-122"/>
                <a:cs typeface="Lato" pitchFamily="34" charset="-120"/>
              </a:rPr>
              <a:t>Транспортні засоби, що перебувають у розшуку або знищені</a:t>
            </a:r>
            <a:endParaRPr lang="en-US" sz="1150" dirty="0"/>
          </a:p>
          <a:p>
            <a:pPr algn="l" marL="342900" indent="-342900">
              <a:lnSpc>
                <a:spcPct val="120000"/>
              </a:lnSpc>
              <a:buSzPct val="100000"/>
              <a:buChar char="•"/>
            </a:pPr>
            <a:r>
              <a:rPr lang="en-US" sz="1150" dirty="0">
                <a:solidFill>
                  <a:srgbClr val="4A4A45"/>
                </a:solidFill>
                <a:latin typeface="Lato" pitchFamily="34" charset="0"/>
                <a:ea typeface="Lato" pitchFamily="34" charset="-122"/>
                <a:cs typeface="Lato" pitchFamily="34" charset="-120"/>
              </a:rPr>
              <a:t>Транспортні засоби, придбані батьками — вихователями дитячих будинків сімейного типу</a:t>
            </a:r>
            <a:endParaRPr lang="en-US" sz="1150" dirty="0"/>
          </a:p>
          <a:p>
            <a:pPr algn="l" marL="342900" indent="-342900">
              <a:lnSpc>
                <a:spcPct val="120000"/>
              </a:lnSpc>
              <a:buSzPct val="100000"/>
              <a:buChar char="•"/>
            </a:pPr>
            <a:r>
              <a:rPr lang="en-US" sz="1150" dirty="0">
                <a:solidFill>
                  <a:srgbClr val="4A4A45"/>
                </a:solidFill>
                <a:latin typeface="Lato" pitchFamily="34" charset="0"/>
                <a:ea typeface="Lato" pitchFamily="34" charset="-122"/>
                <a:cs typeface="Lato" pitchFamily="34" charset="-120"/>
              </a:rPr>
              <a:t>Транспортні засоби, придбані багатодітними сім’ями</a:t>
            </a:r>
            <a:endParaRPr lang="en-US" sz="1150" dirty="0"/>
          </a:p>
          <a:p>
            <a:pPr algn="l" marL="342900" indent="-342900">
              <a:lnSpc>
                <a:spcPct val="120000"/>
              </a:lnSpc>
              <a:buSzPct val="100000"/>
              <a:buChar char="•"/>
            </a:pPr>
            <a:r>
              <a:rPr lang="en-US" sz="1150" dirty="0">
                <a:solidFill>
                  <a:srgbClr val="4A4A45"/>
                </a:solidFill>
                <a:latin typeface="Lato" pitchFamily="34" charset="0"/>
                <a:ea typeface="Lato" pitchFamily="34" charset="-122"/>
                <a:cs typeface="Lato" pitchFamily="34" charset="-120"/>
              </a:rPr>
              <a:t>Транспортні засоби, придбані сім’ями, які виховують дітей з інвалідністю</a:t>
            </a:r>
            <a:endParaRPr lang="en-US" sz="1150" dirty="0"/>
          </a:p>
          <a:p>
            <a:pPr algn="l" marL="342900" indent="-342900">
              <a:lnSpc>
                <a:spcPct val="120000"/>
              </a:lnSpc>
              <a:buSzPct val="100000"/>
              <a:buChar char="•"/>
            </a:pPr>
            <a:r>
              <a:rPr lang="en-US" sz="1150" dirty="0">
                <a:solidFill>
                  <a:srgbClr val="4A4A45"/>
                </a:solidFill>
                <a:latin typeface="Lato" pitchFamily="34" charset="0"/>
                <a:ea typeface="Lato" pitchFamily="34" charset="-122"/>
                <a:cs typeface="Lato" pitchFamily="34" charset="-120"/>
              </a:rPr>
              <a:t>Транспортні засоби, придбані сім’ями, у складі яких є особи похилого віку з інвалідністю</a:t>
            </a:r>
            <a:endParaRPr lang="en-US" sz="1150" dirty="0"/>
          </a:p>
        </p:txBody>
      </p:sp>
      <p:sp>
        <p:nvSpPr>
          <p:cNvPr id="12" name="Shape 8"/>
          <p:cNvSpPr/>
          <p:nvPr/>
        </p:nvSpPr>
        <p:spPr>
          <a:xfrm>
            <a:off x="661574" y="5591671"/>
            <a:ext cx="10868547" cy="510977"/>
          </a:xfrm>
          <a:prstGeom prst="roundRect">
            <a:avLst>
              <a:gd name="adj" fmla="val 4439"/>
            </a:avLst>
          </a:prstGeom>
          <a:solidFill>
            <a:srgbClr val="B6D6FC"/>
          </a:solidFill>
          <a:ln/>
        </p:spPr>
      </p:sp>
      <p:pic>
        <p:nvPicPr>
          <p:cNvPr id="13" name="Image 2" descr="preencoded.png">    </p:cNvPr>
          <p:cNvPicPr>
            <a:picLocks noChangeAspect="1"/>
          </p:cNvPicPr>
          <p:nvPr/>
        </p:nvPicPr>
        <p:blipFill>
          <a:blip r:embed="rId5"/>
          <a:stretch>
            <a:fillRect/>
          </a:stretch>
        </p:blipFill>
        <p:spPr>
          <a:xfrm>
            <a:off x="812780" y="5794375"/>
            <a:ext cx="189007" cy="151209"/>
          </a:xfrm>
          <a:prstGeom prst="rect">
            <a:avLst/>
          </a:prstGeom>
        </p:spPr>
      </p:pic>
      <p:sp>
        <p:nvSpPr>
          <p:cNvPr id="14" name="Text 9"/>
          <p:cNvSpPr/>
          <p:nvPr/>
        </p:nvSpPr>
        <p:spPr>
          <a:xfrm>
            <a:off x="1152992" y="5738316"/>
            <a:ext cx="10835508" cy="217686"/>
          </a:xfrm>
          <a:prstGeom prst="rect">
            <a:avLst/>
          </a:prstGeom>
          <a:noFill/>
          <a:ln/>
        </p:spPr>
        <p:txBody>
          <a:bodyPr wrap="none" lIns="0" tIns="0" rIns="0" bIns="0" rtlCol="0" anchor="t"/>
          <a:lstStyle/>
          <a:p>
            <a:pPr algn="l" indent="0" marL="0">
              <a:lnSpc>
                <a:spcPct val="120000"/>
              </a:lnSpc>
              <a:buNone/>
            </a:pPr>
            <a:r>
              <a:rPr lang="en-US" sz="1150" dirty="0">
                <a:solidFill>
                  <a:srgbClr val="000000"/>
                </a:solidFill>
                <a:latin typeface="Lato" pitchFamily="34" charset="0"/>
                <a:ea typeface="Lato" pitchFamily="34" charset="-122"/>
                <a:cs typeface="Lato" pitchFamily="34" charset="-120"/>
              </a:rPr>
              <a:t>Під час перевірки майнових обмежень використовуються відомості з електронних інформаційних ресурсів.</a:t>
            </a:r>
            <a:endParaRPr lang="en-US" sz="11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574" y="607814"/>
            <a:ext cx="10580621" cy="561181"/>
          </a:xfrm>
          <a:prstGeom prst="rect">
            <a:avLst/>
          </a:prstGeom>
          <a:noFill/>
          <a:ln/>
        </p:spPr>
        <p:txBody>
          <a:bodyPr wrap="none" lIns="0" tIns="0" rIns="0" bIns="0" rtlCol="0" anchor="t"/>
          <a:lstStyle/>
          <a:p>
            <a:pPr algn="l" indent="0" marL="0">
              <a:lnSpc>
                <a:spcPct val="104000"/>
              </a:lnSpc>
              <a:buNone/>
            </a:pPr>
            <a:r>
              <a:rPr lang="en-US" sz="3500" b="1" dirty="0">
                <a:solidFill>
                  <a:srgbClr val="282824"/>
                </a:solidFill>
                <a:latin typeface="Lato Bold" pitchFamily="34" charset="0"/>
                <a:ea typeface="Lato Bold" pitchFamily="34" charset="-122"/>
                <a:cs typeface="Lato Bold" pitchFamily="34" charset="-120"/>
              </a:rPr>
              <a:t>Першочергове право на отримання житла</a:t>
            </a:r>
            <a:endParaRPr lang="en-US" sz="3500" dirty="0"/>
          </a:p>
        </p:txBody>
      </p:sp>
      <p:sp>
        <p:nvSpPr>
          <p:cNvPr id="3" name="Text 1"/>
          <p:cNvSpPr/>
          <p:nvPr/>
        </p:nvSpPr>
        <p:spPr>
          <a:xfrm>
            <a:off x="661574" y="1510109"/>
            <a:ext cx="11478132" cy="280095"/>
          </a:xfrm>
          <a:prstGeom prst="rect">
            <a:avLst/>
          </a:prstGeom>
          <a:noFill/>
          <a:ln/>
        </p:spPr>
        <p:txBody>
          <a:bodyPr wrap="none" lIns="0" tIns="0" rIns="0" bIns="0" rtlCol="0" anchor="t"/>
          <a:lstStyle/>
          <a:p>
            <a:pPr algn="l" indent="0" marL="0">
              <a:lnSpc>
                <a:spcPct val="130000"/>
              </a:lnSpc>
              <a:buNone/>
            </a:pPr>
            <a:r>
              <a:rPr lang="en-US" sz="1400" dirty="0">
                <a:solidFill>
                  <a:srgbClr val="4A4A45"/>
                </a:solidFill>
                <a:latin typeface="Lato" pitchFamily="34" charset="0"/>
                <a:ea typeface="Lato" pitchFamily="34" charset="-122"/>
                <a:cs typeface="Lato" pitchFamily="34" charset="-120"/>
              </a:rPr>
              <a:t> Першочергове право на отримання житла у сільській місцевості мають (п.7):</a:t>
            </a:r>
            <a:endParaRPr lang="en-US" sz="14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574" y="1982093"/>
            <a:ext cx="448854" cy="448866"/>
          </a:xfrm>
          <a:prstGeom prst="rect">
            <a:avLst/>
          </a:prstGeom>
        </p:spPr>
      </p:pic>
      <p:sp>
        <p:nvSpPr>
          <p:cNvPr id="5" name="Text 2"/>
          <p:cNvSpPr/>
          <p:nvPr/>
        </p:nvSpPr>
        <p:spPr>
          <a:xfrm>
            <a:off x="1323644" y="1982093"/>
            <a:ext cx="2244570" cy="280491"/>
          </a:xfrm>
          <a:prstGeom prst="rect">
            <a:avLst/>
          </a:prstGeom>
          <a:noFill/>
          <a:ln/>
        </p:spPr>
        <p:txBody>
          <a:bodyPr wrap="none" lIns="0" tIns="0" rIns="0" bIns="0" rtlCol="0" anchor="t"/>
          <a:lstStyle/>
          <a:p>
            <a:pPr algn="l" indent="0" marL="0">
              <a:lnSpc>
                <a:spcPct val="104000"/>
              </a:lnSpc>
              <a:buNone/>
            </a:pPr>
            <a:r>
              <a:rPr lang="en-US" sz="1750" b="1" dirty="0">
                <a:solidFill>
                  <a:srgbClr val="4A4A45"/>
                </a:solidFill>
                <a:latin typeface="Lato Bold" pitchFamily="34" charset="0"/>
                <a:ea typeface="Lato Bold" pitchFamily="34" charset="-122"/>
                <a:cs typeface="Lato Bold" pitchFamily="34" charset="-120"/>
              </a:rPr>
              <a:t>Багатодітні сім'ї</a:t>
            </a:r>
            <a:endParaRPr lang="en-US" sz="17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55495" y="1982093"/>
            <a:ext cx="448854" cy="448866"/>
          </a:xfrm>
          <a:prstGeom prst="rect">
            <a:avLst/>
          </a:prstGeom>
        </p:spPr>
      </p:pic>
      <p:sp>
        <p:nvSpPr>
          <p:cNvPr id="7" name="Text 3"/>
          <p:cNvSpPr/>
          <p:nvPr/>
        </p:nvSpPr>
        <p:spPr>
          <a:xfrm>
            <a:off x="5017565" y="1982093"/>
            <a:ext cx="2818635" cy="1682948"/>
          </a:xfrm>
          <a:prstGeom prst="rect">
            <a:avLst/>
          </a:prstGeom>
          <a:noFill/>
          <a:ln/>
        </p:spPr>
        <p:txBody>
          <a:bodyPr wrap="square" lIns="0" tIns="0" rIns="0" bIns="0" rtlCol="0" anchor="t">
            <a:normAutofit/>
          </a:bodyPr>
          <a:lstStyle/>
          <a:p>
            <a:pPr algn="l" indent="0" marL="0">
              <a:lnSpc>
                <a:spcPct val="104000"/>
              </a:lnSpc>
              <a:buNone/>
            </a:pPr>
            <a:r>
              <a:rPr lang="en-US" sz="1750" b="1" dirty="0">
                <a:solidFill>
                  <a:srgbClr val="4A4A45"/>
                </a:solidFill>
                <a:latin typeface="Lato Bold" pitchFamily="34" charset="0"/>
                <a:ea typeface="Lato Bold" pitchFamily="34" charset="-122"/>
                <a:cs typeface="Lato Bold" pitchFamily="34" charset="-120"/>
              </a:rPr>
              <a:t>Особи з інвалідністю (разом із членами їх домогосподарства) та сім'ї, у складі яких є дитина/діти з інвалідністю</a:t>
            </a:r>
            <a:endParaRPr lang="en-US" sz="175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49416" y="1982093"/>
            <a:ext cx="448854" cy="448866"/>
          </a:xfrm>
          <a:prstGeom prst="rect">
            <a:avLst/>
          </a:prstGeom>
        </p:spPr>
      </p:pic>
      <p:sp>
        <p:nvSpPr>
          <p:cNvPr id="9" name="Text 4"/>
          <p:cNvSpPr/>
          <p:nvPr/>
        </p:nvSpPr>
        <p:spPr>
          <a:xfrm>
            <a:off x="8711486" y="1982093"/>
            <a:ext cx="2818635" cy="1402457"/>
          </a:xfrm>
          <a:prstGeom prst="rect">
            <a:avLst/>
          </a:prstGeom>
          <a:noFill/>
          <a:ln/>
        </p:spPr>
        <p:txBody>
          <a:bodyPr wrap="square" lIns="0" tIns="0" rIns="0" bIns="0" rtlCol="0" anchor="t">
            <a:normAutofit/>
          </a:bodyPr>
          <a:lstStyle/>
          <a:p>
            <a:pPr algn="l" indent="0" marL="0">
              <a:lnSpc>
                <a:spcPct val="104000"/>
              </a:lnSpc>
              <a:buNone/>
            </a:pPr>
            <a:r>
              <a:rPr lang="en-US" sz="1750" b="1" dirty="0">
                <a:solidFill>
                  <a:srgbClr val="4A4A45"/>
                </a:solidFill>
                <a:latin typeface="Lato Bold" pitchFamily="34" charset="0"/>
                <a:ea typeface="Lato Bold" pitchFamily="34" charset="-122"/>
                <a:cs typeface="Lato Bold" pitchFamily="34" charset="-120"/>
              </a:rPr>
              <a:t>Особи із числа дітей-сиріт та дітей, позбавлених батьківського піклування</a:t>
            </a:r>
            <a:endParaRPr lang="en-US" sz="1750" dirty="0"/>
          </a:p>
        </p:txBody>
      </p:sp>
      <p:pic>
        <p:nvPicPr>
          <p:cNvPr id="10"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574" y="4006155"/>
            <a:ext cx="448854" cy="448866"/>
          </a:xfrm>
          <a:prstGeom prst="rect">
            <a:avLst/>
          </a:prstGeom>
        </p:spPr>
      </p:pic>
      <p:sp>
        <p:nvSpPr>
          <p:cNvPr id="11" name="Text 5"/>
          <p:cNvSpPr/>
          <p:nvPr/>
        </p:nvSpPr>
        <p:spPr>
          <a:xfrm>
            <a:off x="1323644" y="4006155"/>
            <a:ext cx="2818635" cy="2243931"/>
          </a:xfrm>
          <a:prstGeom prst="rect">
            <a:avLst/>
          </a:prstGeom>
          <a:noFill/>
          <a:ln/>
        </p:spPr>
        <p:txBody>
          <a:bodyPr wrap="square" lIns="0" tIns="0" rIns="0" bIns="0" rtlCol="0" anchor="t">
            <a:normAutofit/>
          </a:bodyPr>
          <a:lstStyle/>
          <a:p>
            <a:pPr algn="l" indent="0" marL="0">
              <a:lnSpc>
                <a:spcPct val="104000"/>
              </a:lnSpc>
              <a:buNone/>
            </a:pPr>
            <a:r>
              <a:rPr lang="en-US" sz="1750" b="1" dirty="0">
                <a:solidFill>
                  <a:srgbClr val="4A4A45"/>
                </a:solidFill>
                <a:latin typeface="Lato Bold" pitchFamily="34" charset="0"/>
                <a:ea typeface="Lato Bold" pitchFamily="34" charset="-122"/>
                <a:cs typeface="Lato Bold" pitchFamily="34" charset="-120"/>
              </a:rPr>
              <a:t>Особи старші 23 років, які до досягнення 18-річного віку мали статус дитини-сироти або дитини, позбавленої батьківського піклування</a:t>
            </a:r>
            <a:endParaRPr lang="en-US" sz="1750" dirty="0"/>
          </a:p>
        </p:txBody>
      </p:sp>
      <p:pic>
        <p:nvPicPr>
          <p:cNvPr id="12"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55495" y="4006155"/>
            <a:ext cx="448854" cy="448866"/>
          </a:xfrm>
          <a:prstGeom prst="rect">
            <a:avLst/>
          </a:prstGeom>
        </p:spPr>
      </p:pic>
      <p:sp>
        <p:nvSpPr>
          <p:cNvPr id="13" name="Text 6"/>
          <p:cNvSpPr/>
          <p:nvPr/>
        </p:nvSpPr>
        <p:spPr>
          <a:xfrm>
            <a:off x="5017565" y="4006155"/>
            <a:ext cx="2402621" cy="280491"/>
          </a:xfrm>
          <a:prstGeom prst="rect">
            <a:avLst/>
          </a:prstGeom>
          <a:noFill/>
          <a:ln/>
        </p:spPr>
        <p:txBody>
          <a:bodyPr wrap="none" lIns="0" tIns="0" rIns="0" bIns="0" rtlCol="0" anchor="t"/>
          <a:lstStyle/>
          <a:p>
            <a:pPr algn="l" indent="0" marL="0">
              <a:lnSpc>
                <a:spcPct val="104000"/>
              </a:lnSpc>
              <a:buNone/>
            </a:pPr>
            <a:r>
              <a:rPr lang="en-US" sz="1750" b="1" dirty="0">
                <a:solidFill>
                  <a:srgbClr val="4A4A45"/>
                </a:solidFill>
                <a:latin typeface="Lato Bold" pitchFamily="34" charset="0"/>
                <a:ea typeface="Lato Bold" pitchFamily="34" charset="-122"/>
                <a:cs typeface="Lato Bold" pitchFamily="34" charset="-120"/>
              </a:rPr>
              <a:t>Особи похилого віку</a:t>
            </a:r>
            <a:endParaRPr lang="en-US" sz="17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2026-06-17T14:35:04Z</dcterms:created>
  <dcterms:modified xsi:type="dcterms:W3CDTF">2026-06-17T14:35:04Z</dcterms:modified>
</cp:coreProperties>
</file>